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4" r:id="rId2"/>
  </p:sldMasterIdLst>
  <p:notesMasterIdLst>
    <p:notesMasterId r:id="rId37"/>
  </p:notesMasterIdLst>
  <p:handoutMasterIdLst>
    <p:handoutMasterId r:id="rId38"/>
  </p:handoutMasterIdLst>
  <p:sldIdLst>
    <p:sldId id="366" r:id="rId3"/>
    <p:sldId id="365" r:id="rId4"/>
    <p:sldId id="368" r:id="rId5"/>
    <p:sldId id="367" r:id="rId6"/>
    <p:sldId id="369" r:id="rId7"/>
    <p:sldId id="370" r:id="rId8"/>
    <p:sldId id="371" r:id="rId9"/>
    <p:sldId id="372" r:id="rId10"/>
    <p:sldId id="373" r:id="rId11"/>
    <p:sldId id="374" r:id="rId12"/>
    <p:sldId id="375" r:id="rId13"/>
    <p:sldId id="377" r:id="rId14"/>
    <p:sldId id="376" r:id="rId15"/>
    <p:sldId id="378" r:id="rId16"/>
    <p:sldId id="380" r:id="rId17"/>
    <p:sldId id="379" r:id="rId18"/>
    <p:sldId id="381" r:id="rId19"/>
    <p:sldId id="382" r:id="rId20"/>
    <p:sldId id="383" r:id="rId21"/>
    <p:sldId id="385" r:id="rId22"/>
    <p:sldId id="386" r:id="rId23"/>
    <p:sldId id="387" r:id="rId24"/>
    <p:sldId id="388" r:id="rId25"/>
    <p:sldId id="389" r:id="rId26"/>
    <p:sldId id="390" r:id="rId27"/>
    <p:sldId id="391" r:id="rId28"/>
    <p:sldId id="384" r:id="rId29"/>
    <p:sldId id="393" r:id="rId30"/>
    <p:sldId id="394" r:id="rId31"/>
    <p:sldId id="395" r:id="rId32"/>
    <p:sldId id="396" r:id="rId33"/>
    <p:sldId id="398" r:id="rId34"/>
    <p:sldId id="397" r:id="rId35"/>
    <p:sldId id="392" r:id="rId36"/>
  </p:sldIdLst>
  <p:sldSz cx="9144000" cy="6858000" type="screen4x3"/>
  <p:notesSz cx="69342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6BB5"/>
    <a:srgbClr val="001832"/>
    <a:srgbClr val="00142A"/>
    <a:srgbClr val="782F40"/>
    <a:srgbClr val="004B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02" autoAdjust="0"/>
    <p:restoredTop sz="87808" autoAdjust="0"/>
  </p:normalViewPr>
  <p:slideViewPr>
    <p:cSldViewPr snapToGrid="0">
      <p:cViewPr varScale="1">
        <p:scale>
          <a:sx n="87" d="100"/>
          <a:sy n="87" d="100"/>
        </p:scale>
        <p:origin x="-162" y="-78"/>
      </p:cViewPr>
      <p:guideLst>
        <p:guide orient="horz" pos="4128"/>
        <p:guide orient="horz" pos="2496"/>
        <p:guide orient="horz" pos="1152"/>
        <p:guide orient="horz" pos="3744"/>
        <p:guide pos="2880"/>
        <p:guide pos="5472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 showGuides="1">
      <p:cViewPr varScale="1">
        <p:scale>
          <a:sx n="97" d="100"/>
          <a:sy n="97" d="100"/>
        </p:scale>
        <p:origin x="-3564" y="-102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05138" cy="46037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6" y="1"/>
            <a:ext cx="3005138" cy="460375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935FE83B-F99B-4400-8F18-7C5D5D7CCA96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8239"/>
            <a:ext cx="3005138" cy="46037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6" y="8758239"/>
            <a:ext cx="3005138" cy="460375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703A55F3-4597-40D4-803A-FEE1E1B423C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070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010"/>
          </a:xfrm>
          <a:prstGeom prst="rect">
            <a:avLst/>
          </a:prstGeom>
        </p:spPr>
        <p:txBody>
          <a:bodyPr vert="horz" lIns="92298" tIns="46148" rIns="92298" bIns="4614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5" y="0"/>
            <a:ext cx="3004820" cy="461010"/>
          </a:xfrm>
          <a:prstGeom prst="rect">
            <a:avLst/>
          </a:prstGeom>
        </p:spPr>
        <p:txBody>
          <a:bodyPr vert="horz" lIns="92298" tIns="46148" rIns="92298" bIns="46148" rtlCol="0"/>
          <a:lstStyle>
            <a:lvl1pPr algn="r">
              <a:defRPr sz="1200"/>
            </a:lvl1pPr>
          </a:lstStyle>
          <a:p>
            <a:fld id="{732DE9AA-71E3-4CF2-834F-13A1E92E7B69}" type="datetimeFigureOut">
              <a:rPr lang="en-US" smtClean="0"/>
              <a:pPr/>
              <a:t>9/28/2013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2050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8" tIns="46148" rIns="92298" bIns="4614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379595"/>
            <a:ext cx="5547360" cy="4149090"/>
          </a:xfrm>
          <a:prstGeom prst="rect">
            <a:avLst/>
          </a:prstGeom>
        </p:spPr>
        <p:txBody>
          <a:bodyPr vert="horz" lIns="92298" tIns="46148" rIns="92298" bIns="4614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7590"/>
            <a:ext cx="3004820" cy="461010"/>
          </a:xfrm>
          <a:prstGeom prst="rect">
            <a:avLst/>
          </a:prstGeom>
        </p:spPr>
        <p:txBody>
          <a:bodyPr vert="horz" lIns="92298" tIns="46148" rIns="92298" bIns="4614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5" y="8757590"/>
            <a:ext cx="3004820" cy="461010"/>
          </a:xfrm>
          <a:prstGeom prst="rect">
            <a:avLst/>
          </a:prstGeom>
        </p:spPr>
        <p:txBody>
          <a:bodyPr vert="horz" lIns="92298" tIns="46148" rIns="92298" bIns="46148" rtlCol="0" anchor="b"/>
          <a:lstStyle>
            <a:lvl1pPr algn="r">
              <a:defRPr sz="1200"/>
            </a:lvl1pPr>
          </a:lstStyle>
          <a:p>
            <a:fld id="{039B4EB4-5598-40D3-88E5-16B91A0484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843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-7257" y="0"/>
            <a:ext cx="9153144" cy="4284096"/>
            <a:chOff x="-7257" y="0"/>
            <a:chExt cx="9153144" cy="4284096"/>
          </a:xfrm>
          <a:solidFill>
            <a:schemeClr val="accent4">
              <a:lumMod val="50000"/>
            </a:schemeClr>
          </a:solidFill>
        </p:grpSpPr>
        <p:pic>
          <p:nvPicPr>
            <p:cNvPr id="4" name="Picture 3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3462"/>
            <a:stretch/>
          </p:blipFill>
          <p:spPr>
            <a:xfrm>
              <a:off x="377" y="0"/>
              <a:ext cx="9143245" cy="259435"/>
            </a:xfrm>
            <a:prstGeom prst="rect">
              <a:avLst/>
            </a:prstGeom>
            <a:grpFill/>
          </p:spPr>
        </p:pic>
        <p:sp>
          <p:nvSpPr>
            <p:cNvPr id="6" name="Freeform 5"/>
            <p:cNvSpPr/>
            <p:nvPr userDrawn="1"/>
          </p:nvSpPr>
          <p:spPr>
            <a:xfrm>
              <a:off x="-7257" y="3824402"/>
              <a:ext cx="9153144" cy="459694"/>
            </a:xfrm>
            <a:custGeom>
              <a:avLst/>
              <a:gdLst>
                <a:gd name="connsiteX0" fmla="*/ 0 w 9158514"/>
                <a:gd name="connsiteY0" fmla="*/ 246743 h 464457"/>
                <a:gd name="connsiteX1" fmla="*/ 2024743 w 9158514"/>
                <a:gd name="connsiteY1" fmla="*/ 246743 h 464457"/>
                <a:gd name="connsiteX2" fmla="*/ 2256971 w 9158514"/>
                <a:gd name="connsiteY2" fmla="*/ 464457 h 464457"/>
                <a:gd name="connsiteX3" fmla="*/ 9158514 w 9158514"/>
                <a:gd name="connsiteY3" fmla="*/ 464457 h 464457"/>
                <a:gd name="connsiteX4" fmla="*/ 9158514 w 9158514"/>
                <a:gd name="connsiteY4" fmla="*/ 0 h 464457"/>
                <a:gd name="connsiteX5" fmla="*/ 7257 w 9158514"/>
                <a:gd name="connsiteY5" fmla="*/ 0 h 464457"/>
                <a:gd name="connsiteX6" fmla="*/ 0 w 9158514"/>
                <a:gd name="connsiteY6" fmla="*/ 246743 h 464457"/>
                <a:gd name="connsiteX0" fmla="*/ 7043 w 9165557"/>
                <a:gd name="connsiteY0" fmla="*/ 246743 h 464457"/>
                <a:gd name="connsiteX1" fmla="*/ 2031786 w 9165557"/>
                <a:gd name="connsiteY1" fmla="*/ 246743 h 464457"/>
                <a:gd name="connsiteX2" fmla="*/ 2264014 w 9165557"/>
                <a:gd name="connsiteY2" fmla="*/ 464457 h 464457"/>
                <a:gd name="connsiteX3" fmla="*/ 9165557 w 9165557"/>
                <a:gd name="connsiteY3" fmla="*/ 464457 h 464457"/>
                <a:gd name="connsiteX4" fmla="*/ 9165557 w 9165557"/>
                <a:gd name="connsiteY4" fmla="*/ 0 h 464457"/>
                <a:gd name="connsiteX5" fmla="*/ 0 w 9165557"/>
                <a:gd name="connsiteY5" fmla="*/ 4763 h 464457"/>
                <a:gd name="connsiteX6" fmla="*/ 7043 w 9165557"/>
                <a:gd name="connsiteY6" fmla="*/ 246743 h 464457"/>
                <a:gd name="connsiteX0" fmla="*/ 2276 w 9160790"/>
                <a:gd name="connsiteY0" fmla="*/ 246743 h 464457"/>
                <a:gd name="connsiteX1" fmla="*/ 2027019 w 9160790"/>
                <a:gd name="connsiteY1" fmla="*/ 246743 h 464457"/>
                <a:gd name="connsiteX2" fmla="*/ 2259247 w 9160790"/>
                <a:gd name="connsiteY2" fmla="*/ 464457 h 464457"/>
                <a:gd name="connsiteX3" fmla="*/ 9160790 w 9160790"/>
                <a:gd name="connsiteY3" fmla="*/ 464457 h 464457"/>
                <a:gd name="connsiteX4" fmla="*/ 9160790 w 9160790"/>
                <a:gd name="connsiteY4" fmla="*/ 0 h 464457"/>
                <a:gd name="connsiteX5" fmla="*/ 0 w 9160790"/>
                <a:gd name="connsiteY5" fmla="*/ 4763 h 464457"/>
                <a:gd name="connsiteX6" fmla="*/ 2276 w 9160790"/>
                <a:gd name="connsiteY6" fmla="*/ 246743 h 464457"/>
                <a:gd name="connsiteX0" fmla="*/ 2276 w 9160790"/>
                <a:gd name="connsiteY0" fmla="*/ 241980 h 459694"/>
                <a:gd name="connsiteX1" fmla="*/ 2027019 w 9160790"/>
                <a:gd name="connsiteY1" fmla="*/ 241980 h 459694"/>
                <a:gd name="connsiteX2" fmla="*/ 2259247 w 9160790"/>
                <a:gd name="connsiteY2" fmla="*/ 459694 h 459694"/>
                <a:gd name="connsiteX3" fmla="*/ 9160790 w 9160790"/>
                <a:gd name="connsiteY3" fmla="*/ 459694 h 459694"/>
                <a:gd name="connsiteX4" fmla="*/ 9160790 w 9160790"/>
                <a:gd name="connsiteY4" fmla="*/ 2381 h 459694"/>
                <a:gd name="connsiteX5" fmla="*/ 0 w 9160790"/>
                <a:gd name="connsiteY5" fmla="*/ 0 h 459694"/>
                <a:gd name="connsiteX6" fmla="*/ 2276 w 9160790"/>
                <a:gd name="connsiteY6" fmla="*/ 241980 h 459694"/>
                <a:gd name="connsiteX0" fmla="*/ 2276 w 9160790"/>
                <a:gd name="connsiteY0" fmla="*/ 241980 h 459694"/>
                <a:gd name="connsiteX1" fmla="*/ 1886792 w 9160790"/>
                <a:gd name="connsiteY1" fmla="*/ 116619 h 459694"/>
                <a:gd name="connsiteX2" fmla="*/ 2259247 w 9160790"/>
                <a:gd name="connsiteY2" fmla="*/ 459694 h 459694"/>
                <a:gd name="connsiteX3" fmla="*/ 9160790 w 9160790"/>
                <a:gd name="connsiteY3" fmla="*/ 459694 h 459694"/>
                <a:gd name="connsiteX4" fmla="*/ 9160790 w 9160790"/>
                <a:gd name="connsiteY4" fmla="*/ 2381 h 459694"/>
                <a:gd name="connsiteX5" fmla="*/ 0 w 9160790"/>
                <a:gd name="connsiteY5" fmla="*/ 0 h 459694"/>
                <a:gd name="connsiteX6" fmla="*/ 2276 w 9160790"/>
                <a:gd name="connsiteY6" fmla="*/ 241980 h 459694"/>
                <a:gd name="connsiteX0" fmla="*/ 2276 w 9160790"/>
                <a:gd name="connsiteY0" fmla="*/ 241980 h 459694"/>
                <a:gd name="connsiteX1" fmla="*/ 1891558 w 9160790"/>
                <a:gd name="connsiteY1" fmla="*/ 121381 h 459694"/>
                <a:gd name="connsiteX2" fmla="*/ 2259247 w 9160790"/>
                <a:gd name="connsiteY2" fmla="*/ 459694 h 459694"/>
                <a:gd name="connsiteX3" fmla="*/ 9160790 w 9160790"/>
                <a:gd name="connsiteY3" fmla="*/ 459694 h 459694"/>
                <a:gd name="connsiteX4" fmla="*/ 9160790 w 9160790"/>
                <a:gd name="connsiteY4" fmla="*/ 2381 h 459694"/>
                <a:gd name="connsiteX5" fmla="*/ 0 w 9160790"/>
                <a:gd name="connsiteY5" fmla="*/ 0 h 459694"/>
                <a:gd name="connsiteX6" fmla="*/ 2276 w 9160790"/>
                <a:gd name="connsiteY6" fmla="*/ 241980 h 459694"/>
                <a:gd name="connsiteX0" fmla="*/ 2276 w 9160790"/>
                <a:gd name="connsiteY0" fmla="*/ 122918 h 459694"/>
                <a:gd name="connsiteX1" fmla="*/ 1891558 w 9160790"/>
                <a:gd name="connsiteY1" fmla="*/ 121381 h 459694"/>
                <a:gd name="connsiteX2" fmla="*/ 2259247 w 9160790"/>
                <a:gd name="connsiteY2" fmla="*/ 459694 h 459694"/>
                <a:gd name="connsiteX3" fmla="*/ 9160790 w 9160790"/>
                <a:gd name="connsiteY3" fmla="*/ 459694 h 459694"/>
                <a:gd name="connsiteX4" fmla="*/ 9160790 w 9160790"/>
                <a:gd name="connsiteY4" fmla="*/ 2381 h 459694"/>
                <a:gd name="connsiteX5" fmla="*/ 0 w 9160790"/>
                <a:gd name="connsiteY5" fmla="*/ 0 h 459694"/>
                <a:gd name="connsiteX6" fmla="*/ 2276 w 9160790"/>
                <a:gd name="connsiteY6" fmla="*/ 122918 h 459694"/>
                <a:gd name="connsiteX0" fmla="*/ 2276 w 9160790"/>
                <a:gd name="connsiteY0" fmla="*/ 122918 h 459694"/>
                <a:gd name="connsiteX1" fmla="*/ 1917774 w 9160790"/>
                <a:gd name="connsiteY1" fmla="*/ 145194 h 459694"/>
                <a:gd name="connsiteX2" fmla="*/ 2259247 w 9160790"/>
                <a:gd name="connsiteY2" fmla="*/ 459694 h 459694"/>
                <a:gd name="connsiteX3" fmla="*/ 9160790 w 9160790"/>
                <a:gd name="connsiteY3" fmla="*/ 459694 h 459694"/>
                <a:gd name="connsiteX4" fmla="*/ 9160790 w 9160790"/>
                <a:gd name="connsiteY4" fmla="*/ 2381 h 459694"/>
                <a:gd name="connsiteX5" fmla="*/ 0 w 9160790"/>
                <a:gd name="connsiteY5" fmla="*/ 0 h 459694"/>
                <a:gd name="connsiteX6" fmla="*/ 2276 w 9160790"/>
                <a:gd name="connsiteY6" fmla="*/ 122918 h 459694"/>
                <a:gd name="connsiteX0" fmla="*/ 2276 w 9160790"/>
                <a:gd name="connsiteY0" fmla="*/ 144349 h 459694"/>
                <a:gd name="connsiteX1" fmla="*/ 1917774 w 9160790"/>
                <a:gd name="connsiteY1" fmla="*/ 145194 h 459694"/>
                <a:gd name="connsiteX2" fmla="*/ 2259247 w 9160790"/>
                <a:gd name="connsiteY2" fmla="*/ 459694 h 459694"/>
                <a:gd name="connsiteX3" fmla="*/ 9160790 w 9160790"/>
                <a:gd name="connsiteY3" fmla="*/ 459694 h 459694"/>
                <a:gd name="connsiteX4" fmla="*/ 9160790 w 9160790"/>
                <a:gd name="connsiteY4" fmla="*/ 2381 h 459694"/>
                <a:gd name="connsiteX5" fmla="*/ 0 w 9160790"/>
                <a:gd name="connsiteY5" fmla="*/ 0 h 459694"/>
                <a:gd name="connsiteX6" fmla="*/ 2276 w 9160790"/>
                <a:gd name="connsiteY6" fmla="*/ 144349 h 459694"/>
                <a:gd name="connsiteX0" fmla="*/ 2276 w 9160790"/>
                <a:gd name="connsiteY0" fmla="*/ 144349 h 459694"/>
                <a:gd name="connsiteX1" fmla="*/ 1917774 w 9160790"/>
                <a:gd name="connsiteY1" fmla="*/ 145194 h 459694"/>
                <a:gd name="connsiteX2" fmla="*/ 2259247 w 9160790"/>
                <a:gd name="connsiteY2" fmla="*/ 459694 h 459694"/>
                <a:gd name="connsiteX3" fmla="*/ 9160790 w 9160790"/>
                <a:gd name="connsiteY3" fmla="*/ 459694 h 459694"/>
                <a:gd name="connsiteX4" fmla="*/ 9160790 w 9160790"/>
                <a:gd name="connsiteY4" fmla="*/ 2381 h 459694"/>
                <a:gd name="connsiteX5" fmla="*/ 0 w 9160790"/>
                <a:gd name="connsiteY5" fmla="*/ 0 h 459694"/>
                <a:gd name="connsiteX6" fmla="*/ 2276 w 9160790"/>
                <a:gd name="connsiteY6" fmla="*/ 144349 h 459694"/>
                <a:gd name="connsiteX0" fmla="*/ 2276 w 9160790"/>
                <a:gd name="connsiteY0" fmla="*/ 144349 h 459694"/>
                <a:gd name="connsiteX1" fmla="*/ 1917774 w 9160790"/>
                <a:gd name="connsiteY1" fmla="*/ 145194 h 459694"/>
                <a:gd name="connsiteX2" fmla="*/ 2259247 w 9160790"/>
                <a:gd name="connsiteY2" fmla="*/ 459694 h 459694"/>
                <a:gd name="connsiteX3" fmla="*/ 9160790 w 9160790"/>
                <a:gd name="connsiteY3" fmla="*/ 459694 h 459694"/>
                <a:gd name="connsiteX4" fmla="*/ 9160790 w 9160790"/>
                <a:gd name="connsiteY4" fmla="*/ 2381 h 459694"/>
                <a:gd name="connsiteX5" fmla="*/ 0 w 9160790"/>
                <a:gd name="connsiteY5" fmla="*/ 0 h 459694"/>
                <a:gd name="connsiteX6" fmla="*/ 2276 w 9160790"/>
                <a:gd name="connsiteY6" fmla="*/ 144349 h 459694"/>
                <a:gd name="connsiteX0" fmla="*/ 2276 w 9160790"/>
                <a:gd name="connsiteY0" fmla="*/ 144349 h 459694"/>
                <a:gd name="connsiteX1" fmla="*/ 1917774 w 9160790"/>
                <a:gd name="connsiteY1" fmla="*/ 142813 h 459694"/>
                <a:gd name="connsiteX2" fmla="*/ 2259247 w 9160790"/>
                <a:gd name="connsiteY2" fmla="*/ 459694 h 459694"/>
                <a:gd name="connsiteX3" fmla="*/ 9160790 w 9160790"/>
                <a:gd name="connsiteY3" fmla="*/ 459694 h 459694"/>
                <a:gd name="connsiteX4" fmla="*/ 9160790 w 9160790"/>
                <a:gd name="connsiteY4" fmla="*/ 2381 h 459694"/>
                <a:gd name="connsiteX5" fmla="*/ 0 w 9160790"/>
                <a:gd name="connsiteY5" fmla="*/ 0 h 459694"/>
                <a:gd name="connsiteX6" fmla="*/ 2276 w 9160790"/>
                <a:gd name="connsiteY6" fmla="*/ 144349 h 459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60790" h="459694">
                  <a:moveTo>
                    <a:pt x="2276" y="144349"/>
                  </a:moveTo>
                  <a:lnTo>
                    <a:pt x="1917774" y="142813"/>
                  </a:lnTo>
                  <a:lnTo>
                    <a:pt x="2259247" y="459694"/>
                  </a:lnTo>
                  <a:lnTo>
                    <a:pt x="9160790" y="459694"/>
                  </a:lnTo>
                  <a:lnTo>
                    <a:pt x="9160790" y="2381"/>
                  </a:lnTo>
                  <a:lnTo>
                    <a:pt x="0" y="0"/>
                  </a:lnTo>
                  <a:cubicBezTo>
                    <a:pt x="759" y="80660"/>
                    <a:pt x="1517" y="63689"/>
                    <a:pt x="2276" y="14434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effectLst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4595647"/>
            <a:ext cx="5810063" cy="512381"/>
          </a:xfrm>
        </p:spPr>
        <p:txBody>
          <a:bodyPr>
            <a:noAutofit/>
          </a:bodyPr>
          <a:lstStyle>
            <a:lvl1pPr>
              <a:lnSpc>
                <a:spcPts val="2600"/>
              </a:lnSpc>
              <a:defRPr sz="2400" b="1" cap="none" baseline="0">
                <a:solidFill>
                  <a:schemeClr val="tx1"/>
                </a:solidFill>
                <a:latin typeface="Franklin Gothic Medium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135460"/>
            <a:ext cx="5804620" cy="401242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800" b="0" baseline="0">
                <a:solidFill>
                  <a:schemeClr val="accent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2285999" y="5733288"/>
            <a:ext cx="5809593" cy="283464"/>
          </a:xfrm>
        </p:spPr>
        <p:txBody>
          <a:bodyPr anchor="ctr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/>
              <a:buNone/>
              <a:tabLst/>
              <a:defRPr sz="1200">
                <a:solidFill>
                  <a:schemeClr val="tx1"/>
                </a:solidFill>
                <a:latin typeface="Franklin Gothic Medium" pitchFamily="34" charset="0"/>
              </a:defRPr>
            </a:lvl1pPr>
            <a:lvl2pPr marL="342900" indent="0">
              <a:buNone/>
              <a:defRPr sz="1100"/>
            </a:lvl2pPr>
            <a:lvl3pPr marL="742950" indent="0">
              <a:buNone/>
              <a:defRPr sz="1100"/>
            </a:lvl3pPr>
            <a:lvl4pPr marL="1028700" indent="0">
              <a:buNone/>
              <a:defRPr sz="1100"/>
            </a:lvl4pPr>
            <a:lvl5pPr marL="1828800" indent="0">
              <a:buNone/>
              <a:defRPr sz="1100"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pic>
        <p:nvPicPr>
          <p:cNvPr id="9" name="Picture 4" descr="http://bigdatawg.nist.gov/NISTBigDataBanner2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3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1895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chemeClr val="tx1"/>
                </a:solidFill>
                <a:latin typeface="Franklin Gothic Dem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14800"/>
          </a:xfrm>
        </p:spPr>
        <p:txBody>
          <a:bodyPr>
            <a:noAutofit/>
          </a:bodyPr>
          <a:lstStyle>
            <a:lvl1pPr marL="231775" indent="-231775">
              <a:defRPr sz="2200">
                <a:latin typeface="Franklin Gothic Medium" pitchFamily="34" charset="0"/>
              </a:defRPr>
            </a:lvl1pPr>
            <a:lvl2pPr>
              <a:defRPr sz="2000">
                <a:latin typeface="Franklin Gothic Medium" pitchFamily="34" charset="0"/>
              </a:defRPr>
            </a:lvl2pPr>
            <a:lvl3pPr>
              <a:defRPr sz="1800">
                <a:latin typeface="Franklin Gothic Medium" pitchFamily="34" charset="0"/>
              </a:defRPr>
            </a:lvl3pPr>
            <a:lvl4pPr>
              <a:buClr>
                <a:schemeClr val="bg1">
                  <a:lumMod val="75000"/>
                </a:schemeClr>
              </a:buClr>
              <a:defRPr sz="1600">
                <a:latin typeface="Franklin Gothic Medium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24850" y="6327321"/>
            <a:ext cx="362857" cy="158583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chemeClr val="tx1"/>
                </a:solidFill>
                <a:latin typeface="Franklin Gothic Medium" pitchFamily="34" charset="0"/>
              </a:defRPr>
            </a:lvl1pPr>
          </a:lstStyle>
          <a:p>
            <a:fld id="{F5B7371F-B25E-42BE-91F9-DCD17E1CF49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04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481713"/>
            <a:ext cx="8207829" cy="810846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277225" y="6346371"/>
            <a:ext cx="362857" cy="15858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2C1A08E3-679B-4F99-8AF0-A2126CF8AD5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457200" y="1828800"/>
            <a:ext cx="3931920" cy="375761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Content Placeholder 6"/>
          <p:cNvSpPr>
            <a:spLocks noGrp="1"/>
          </p:cNvSpPr>
          <p:nvPr>
            <p:ph sz="quarter" idx="12"/>
          </p:nvPr>
        </p:nvSpPr>
        <p:spPr>
          <a:xfrm>
            <a:off x="4733108" y="1828800"/>
            <a:ext cx="3931920" cy="375761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3134587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44490"/>
            <a:ext cx="6111860" cy="56692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86000" y="3689295"/>
            <a:ext cx="4283060" cy="533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8085" y="476219"/>
            <a:ext cx="8207829" cy="810846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 smtClean="0"/>
              <a:t>Help Using This Template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114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eaLnBrk="1" hangingPunct="1"/>
            <a:endParaRPr lang="en-US" dirty="0" smtClean="0"/>
          </a:p>
        </p:txBody>
      </p:sp>
      <p:sp>
        <p:nvSpPr>
          <p:cNvPr id="5" name="Rounded Rectangle 4"/>
          <p:cNvSpPr/>
          <p:nvPr userDrawn="1"/>
        </p:nvSpPr>
        <p:spPr>
          <a:xfrm>
            <a:off x="1142039" y="6283354"/>
            <a:ext cx="6878972" cy="313390"/>
          </a:xfrm>
          <a:prstGeom prst="round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Definition and Taxonomy</a:t>
            </a:r>
            <a:endParaRPr lang="en-US" dirty="0"/>
          </a:p>
        </p:txBody>
      </p:sp>
      <p:pic>
        <p:nvPicPr>
          <p:cNvPr id="1028" name="Picture 4" descr="http://bigdatawg.nist.gov/NISTBigDataBanner2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3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0" y="1359017"/>
            <a:ext cx="9144000" cy="50333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39150" y="6343818"/>
            <a:ext cx="362857" cy="15858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 b="0">
                <a:solidFill>
                  <a:schemeClr val="tx1"/>
                </a:solidFill>
                <a:latin typeface="Franklin Gothic Medium" pitchFamily="34" charset="0"/>
                <a:cs typeface="Arial" pitchFamily="34" charset="0"/>
              </a:defRPr>
            </a:lvl1pPr>
          </a:lstStyle>
          <a:p>
            <a:fld id="{F5B7371F-B25E-42BE-91F9-DCD17E1CF4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287323" y="6302404"/>
            <a:ext cx="6767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9/29/13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633976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7" r:id="rId3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b="0" i="0" kern="1200">
          <a:solidFill>
            <a:schemeClr val="bg1"/>
          </a:solidFill>
          <a:latin typeface="Franklin Gothic Demi" pitchFamily="34" charset="0"/>
          <a:ea typeface="+mj-ea"/>
          <a:cs typeface="Arial"/>
        </a:defRPr>
      </a:lvl1pPr>
    </p:titleStyle>
    <p:bodyStyle>
      <a:lvl1pPr marL="231775" indent="-231775" algn="l" defTabSz="914400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lang="en-US" sz="2400" kern="1200" dirty="0" smtClean="0">
          <a:solidFill>
            <a:schemeClr val="tx1"/>
          </a:solidFill>
          <a:latin typeface="Franklin Gothic Medium" pitchFamily="34" charset="0"/>
          <a:ea typeface="+mn-ea"/>
          <a:cs typeface="Arial" pitchFamily="34" charset="0"/>
        </a:defRPr>
      </a:lvl1pPr>
      <a:lvl2pPr marL="571500" indent="-228600" algn="l" defTabSz="914400" rtl="0" eaLnBrk="1" latinLnBrk="0" hangingPunct="1">
        <a:spcBef>
          <a:spcPct val="20000"/>
        </a:spcBef>
        <a:buClr>
          <a:schemeClr val="bg1">
            <a:lumMod val="65000"/>
          </a:schemeClr>
        </a:buClr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14400" indent="-171450" algn="l" defTabSz="914400" rtl="0" eaLnBrk="1" latinLnBrk="0" hangingPunct="1">
        <a:spcBef>
          <a:spcPct val="20000"/>
        </a:spcBef>
        <a:buClr>
          <a:schemeClr val="tx2">
            <a:lumMod val="40000"/>
            <a:lumOff val="60000"/>
          </a:schemeClr>
        </a:buClr>
        <a:buSzPct val="80000"/>
        <a:buFont typeface="Arial"/>
        <a:buChar char="•"/>
        <a:tabLst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50" indent="-171450" algn="l" defTabSz="914400" rtl="0" eaLnBrk="1" latinLnBrk="0" hangingPunct="1">
        <a:spcBef>
          <a:spcPct val="20000"/>
        </a:spcBef>
        <a:buClr>
          <a:schemeClr val="bg2"/>
        </a:buClr>
        <a:buFont typeface="Arial" pitchFamily="34" charset="0"/>
        <a:buChar char="–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70933" y="3128674"/>
            <a:ext cx="6111860" cy="56692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26609" y="4477860"/>
            <a:ext cx="4283060" cy="533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0" y="1283171"/>
            <a:ext cx="9144001" cy="1287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Franklin Gothic Demi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buFont typeface="Arial" pitchFamily="34" charset="0"/>
        <a:buNone/>
        <a:defRPr sz="1600" kern="1200">
          <a:solidFill>
            <a:schemeClr val="tx1"/>
          </a:solidFill>
          <a:latin typeface="+mj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sz="1400" kern="1200">
          <a:solidFill>
            <a:schemeClr val="tx1"/>
          </a:solidFill>
          <a:latin typeface="+mj-lt"/>
          <a:ea typeface="+mn-ea"/>
          <a:cs typeface="+mn-cs"/>
        </a:defRPr>
      </a:lvl2pPr>
      <a:lvl3pPr marL="914400" indent="0" algn="l" defTabSz="914400" rtl="0" eaLnBrk="1" latinLnBrk="0" hangingPunct="1">
        <a:spcBef>
          <a:spcPct val="20000"/>
        </a:spcBef>
        <a:buFont typeface="Arial" pitchFamily="34" charset="0"/>
        <a:buNone/>
        <a:defRPr sz="1400" kern="1200">
          <a:solidFill>
            <a:schemeClr val="tx1"/>
          </a:solidFill>
          <a:latin typeface="+mj-lt"/>
          <a:ea typeface="+mn-ea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 typeface="Arial" pitchFamily="34" charset="0"/>
        <a:buNone/>
        <a:defRPr sz="1400" kern="1200">
          <a:solidFill>
            <a:schemeClr val="tx1"/>
          </a:solidFill>
          <a:latin typeface="+mj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itchFamily="34" charset="0"/>
        <a:buNone/>
        <a:defRPr sz="14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28324" y="1648237"/>
            <a:ext cx="6111860" cy="566924"/>
          </a:xfrm>
        </p:spPr>
        <p:txBody>
          <a:bodyPr/>
          <a:lstStyle/>
          <a:p>
            <a:r>
              <a:rPr lang="en-US" dirty="0" smtClean="0"/>
              <a:t>NIST Big Data Public Working Group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669983" y="3429413"/>
            <a:ext cx="5317958" cy="661324"/>
          </a:xfrm>
        </p:spPr>
        <p:txBody>
          <a:bodyPr/>
          <a:lstStyle/>
          <a:p>
            <a:r>
              <a:rPr lang="en-US" sz="2000" dirty="0" smtClean="0"/>
              <a:t>Definition and Taxonomy Subgroup Presentation</a:t>
            </a:r>
          </a:p>
          <a:p>
            <a:r>
              <a:rPr lang="en-US" sz="2000" dirty="0" smtClean="0"/>
              <a:t>September 29, 2013</a:t>
            </a:r>
          </a:p>
          <a:p>
            <a:endParaRPr lang="en-US" sz="2000" dirty="0"/>
          </a:p>
          <a:p>
            <a:r>
              <a:rPr lang="en-US" sz="2000" dirty="0" smtClean="0"/>
              <a:t>Nancy Grady, SAIC </a:t>
            </a:r>
          </a:p>
          <a:p>
            <a:r>
              <a:rPr lang="en-US" sz="2000" dirty="0"/>
              <a:t>Natasha </a:t>
            </a:r>
            <a:r>
              <a:rPr lang="en-US" sz="2000" dirty="0" smtClean="0"/>
              <a:t>Balac, SDSC</a:t>
            </a:r>
            <a:endParaRPr lang="en-US" sz="2000" dirty="0"/>
          </a:p>
          <a:p>
            <a:r>
              <a:rPr lang="en-US" sz="2000" dirty="0" smtClean="0"/>
              <a:t>Eugene Lister, R2AD</a:t>
            </a:r>
          </a:p>
        </p:txBody>
      </p:sp>
    </p:spTree>
    <p:extLst>
      <p:ext uri="{BB962C8B-B14F-4D97-AF65-F5344CB8AC3E}">
        <p14:creationId xmlns:p14="http://schemas.microsoft.com/office/powerpoint/2010/main" val="10421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Still a work in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heart of the change is the scaling</a:t>
            </a:r>
          </a:p>
          <a:p>
            <a:pPr lvl="1"/>
            <a:r>
              <a:rPr lang="en-US" dirty="0" smtClean="0"/>
              <a:t>Data seek times increasing slower than Moore’s Law</a:t>
            </a:r>
          </a:p>
          <a:p>
            <a:pPr lvl="1"/>
            <a:r>
              <a:rPr lang="en-US" dirty="0" smtClean="0"/>
              <a:t>Data volumes increasing faster than Moore’s Law</a:t>
            </a:r>
          </a:p>
          <a:p>
            <a:r>
              <a:rPr lang="en-US" dirty="0" smtClean="0"/>
              <a:t>Implies the addition of horizontal scaling to vertical scaling</a:t>
            </a:r>
          </a:p>
          <a:p>
            <a:pPr lvl="1"/>
            <a:r>
              <a:rPr lang="en-US" dirty="0" smtClean="0"/>
              <a:t>Data analogous to MPP</a:t>
            </a:r>
            <a:r>
              <a:rPr lang="en-US" dirty="0"/>
              <a:t> </a:t>
            </a:r>
            <a:r>
              <a:rPr lang="en-US" dirty="0" smtClean="0"/>
              <a:t>processing changes</a:t>
            </a:r>
          </a:p>
          <a:p>
            <a:r>
              <a:rPr lang="en-US" dirty="0" smtClean="0"/>
              <a:t>Difficult to define as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n implication of engineering changes</a:t>
            </a:r>
          </a:p>
          <a:p>
            <a:pPr lvl="1"/>
            <a:r>
              <a:rPr lang="en-US" dirty="0" smtClean="0"/>
              <a:t>Data Lifecycle process order changes</a:t>
            </a:r>
          </a:p>
          <a:p>
            <a:pPr lvl="1"/>
            <a:r>
              <a:rPr lang="en-US" dirty="0" smtClean="0"/>
              <a:t>Implication of a new type of analytics</a:t>
            </a:r>
          </a:p>
          <a:p>
            <a:pPr lvl="1"/>
            <a:r>
              <a:rPr lang="en-US" dirty="0" smtClean="0"/>
              <a:t>As moving the processing to the data not the data to the processing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090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Data Analytics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Analytics Characteristics are not new</a:t>
            </a:r>
          </a:p>
          <a:p>
            <a:r>
              <a:rPr lang="en-US" dirty="0" smtClean="0"/>
              <a:t>Veracity: measure of accuracy </a:t>
            </a:r>
          </a:p>
          <a:p>
            <a:r>
              <a:rPr lang="en-US" dirty="0" smtClean="0"/>
              <a:t>Cleanliness: well-formed data</a:t>
            </a:r>
          </a:p>
          <a:p>
            <a:pPr lvl="1"/>
            <a:r>
              <a:rPr lang="en-US" dirty="0" smtClean="0"/>
              <a:t>Missing</a:t>
            </a:r>
          </a:p>
          <a:p>
            <a:r>
              <a:rPr lang="en-US" dirty="0" smtClean="0"/>
              <a:t>Latency: time between measurement and availability</a:t>
            </a:r>
          </a:p>
          <a:p>
            <a:r>
              <a:rPr lang="en-US" dirty="0" smtClean="0"/>
              <a:t>Data types have differing pre-analytics needs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300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Science as a Science Progression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Coined the “Fourth Paradigm” by the late Jim Gray</a:t>
            </a:r>
          </a:p>
          <a:p>
            <a:r>
              <a:rPr lang="en-US" dirty="0" smtClean="0"/>
              <a:t>Experiment:  Empirical measurement science</a:t>
            </a:r>
          </a:p>
          <a:p>
            <a:r>
              <a:rPr lang="en-US" dirty="0" smtClean="0"/>
              <a:t>Theory: Causal interpretation </a:t>
            </a:r>
          </a:p>
          <a:p>
            <a:pPr lvl="1"/>
            <a:r>
              <a:rPr lang="en-US" dirty="0" smtClean="0"/>
              <a:t>Explains experiments</a:t>
            </a:r>
          </a:p>
          <a:p>
            <a:pPr lvl="1"/>
            <a:r>
              <a:rPr lang="en-US" dirty="0" smtClean="0"/>
              <a:t>Calculates measurements that would confirm the theoretical models</a:t>
            </a:r>
          </a:p>
          <a:p>
            <a:r>
              <a:rPr lang="en-US" dirty="0" smtClean="0"/>
              <a:t>Simulation: Performing theory (model)-driven experiments that are not empirically possible</a:t>
            </a:r>
          </a:p>
          <a:p>
            <a:r>
              <a:rPr lang="en-US" dirty="0" smtClean="0"/>
              <a:t>Data Science: Empirical analysis of data produced by processes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47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Science Analogy (simplistically)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</a:p>
          <a:p>
            <a:pPr lvl="1"/>
            <a:r>
              <a:rPr lang="en-US" dirty="0" smtClean="0"/>
              <a:t>precise deterministic causal analysis </a:t>
            </a:r>
          </a:p>
          <a:p>
            <a:pPr lvl="1"/>
            <a:r>
              <a:rPr lang="en-US" dirty="0" smtClean="0"/>
              <a:t>over precisely collected data</a:t>
            </a:r>
          </a:p>
          <a:p>
            <a:r>
              <a:rPr lang="en-US" dirty="0" smtClean="0"/>
              <a:t>Data Mining: </a:t>
            </a:r>
          </a:p>
          <a:p>
            <a:pPr lvl="1"/>
            <a:r>
              <a:rPr lang="en-US" dirty="0" smtClean="0"/>
              <a:t>deterministic causal analysis </a:t>
            </a:r>
          </a:p>
          <a:p>
            <a:pPr lvl="1"/>
            <a:r>
              <a:rPr lang="en-US" dirty="0" smtClean="0"/>
              <a:t>over re-purposed data that has been carefully sampled</a:t>
            </a:r>
          </a:p>
          <a:p>
            <a:r>
              <a:rPr lang="en-US" dirty="0" smtClean="0"/>
              <a:t>Data Science</a:t>
            </a:r>
          </a:p>
          <a:p>
            <a:pPr lvl="1"/>
            <a:r>
              <a:rPr lang="en-US" dirty="0" smtClean="0"/>
              <a:t>Trending or correlation analysis</a:t>
            </a:r>
          </a:p>
          <a:p>
            <a:pPr lvl="1"/>
            <a:r>
              <a:rPr lang="en-US" dirty="0" smtClean="0"/>
              <a:t>Over existing data that typically uses the bulk of the population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4853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Data Science </a:t>
            </a:r>
            <a:r>
              <a:rPr lang="en-US" dirty="0"/>
              <a:t>is </a:t>
            </a:r>
            <a:r>
              <a:rPr lang="en-US" dirty="0" smtClean="0"/>
              <a:t>the extraction </a:t>
            </a:r>
            <a:r>
              <a:rPr lang="en-US" dirty="0"/>
              <a:t>of actionable knowledge directly from data through a process of discovery, hypothesis, and analytical hypothesis analysis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A </a:t>
            </a:r>
            <a:r>
              <a:rPr lang="en-US" b="1" dirty="0"/>
              <a:t>Data Scientist </a:t>
            </a:r>
            <a:r>
              <a:rPr lang="en-US" dirty="0"/>
              <a:t>is a practitioner who has sufficient knowledge of the overlapping regimes of expertise in </a:t>
            </a:r>
            <a:r>
              <a:rPr lang="en-US" dirty="0" smtClean="0"/>
              <a:t>business needs, domain </a:t>
            </a:r>
            <a:r>
              <a:rPr lang="en-US" dirty="0"/>
              <a:t>knowledge, analytical skills and programming expertise to manage the end-to-end scientific method process through each stage in the big data lifecycle.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8049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Science Skillsets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799" y="1828800"/>
            <a:ext cx="4948401" cy="41148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402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Science Addendums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not just Analytics</a:t>
            </a:r>
          </a:p>
          <a:p>
            <a:r>
              <a:rPr lang="en-US" dirty="0" smtClean="0"/>
              <a:t>The end-to-end data system is the equipment</a:t>
            </a:r>
          </a:p>
          <a:p>
            <a:r>
              <a:rPr lang="en-US" dirty="0" smtClean="0"/>
              <a:t>The analytics over Big Data can be</a:t>
            </a:r>
          </a:p>
          <a:p>
            <a:pPr lvl="1"/>
            <a:r>
              <a:rPr lang="en-US" dirty="0" smtClean="0"/>
              <a:t>Exploratory or discovery-driven for hypothesis generation</a:t>
            </a:r>
          </a:p>
          <a:p>
            <a:pPr lvl="1"/>
            <a:r>
              <a:rPr lang="en-US" dirty="0" smtClean="0"/>
              <a:t>Focused hypothesis verification</a:t>
            </a:r>
          </a:p>
          <a:p>
            <a:pPr lvl="1"/>
            <a:r>
              <a:rPr lang="en-US" dirty="0" smtClean="0"/>
              <a:t>Focused on operationalization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6037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Data Taxonomy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Actors</a:t>
            </a:r>
          </a:p>
          <a:p>
            <a:r>
              <a:rPr lang="en-US" dirty="0" smtClean="0"/>
              <a:t>Roles</a:t>
            </a:r>
          </a:p>
          <a:p>
            <a:r>
              <a:rPr lang="en-US" dirty="0" smtClean="0"/>
              <a:t>Activities</a:t>
            </a:r>
          </a:p>
          <a:p>
            <a:r>
              <a:rPr lang="en-US" dirty="0" smtClean="0"/>
              <a:t>Components</a:t>
            </a:r>
          </a:p>
          <a:p>
            <a:r>
              <a:rPr lang="en-US" dirty="0" smtClean="0"/>
              <a:t>Sub-components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8735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Sensors</a:t>
            </a:r>
          </a:p>
          <a:p>
            <a:r>
              <a:rPr lang="en-US" dirty="0" smtClean="0"/>
              <a:t>Applications</a:t>
            </a:r>
          </a:p>
          <a:p>
            <a:r>
              <a:rPr lang="en-US" dirty="0" smtClean="0"/>
              <a:t>Software agents</a:t>
            </a:r>
          </a:p>
          <a:p>
            <a:r>
              <a:rPr lang="en-US" dirty="0" smtClean="0"/>
              <a:t>Individuals</a:t>
            </a:r>
          </a:p>
          <a:p>
            <a:r>
              <a:rPr lang="en-US" dirty="0" smtClean="0"/>
              <a:t>Organizations</a:t>
            </a:r>
          </a:p>
          <a:p>
            <a:r>
              <a:rPr lang="en-US" dirty="0" smtClean="0"/>
              <a:t>Hardware resources</a:t>
            </a:r>
          </a:p>
          <a:p>
            <a:r>
              <a:rPr lang="en-US" dirty="0" smtClean="0"/>
              <a:t>Service abstractions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4985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Data Provider </a:t>
            </a:r>
            <a:r>
              <a:rPr lang="en-US" dirty="0" smtClean="0"/>
              <a:t>– makes available data external to the system</a:t>
            </a:r>
          </a:p>
          <a:p>
            <a:r>
              <a:rPr lang="en-US" b="1" dirty="0" smtClean="0"/>
              <a:t>Data Consumer </a:t>
            </a:r>
            <a:r>
              <a:rPr lang="en-US" dirty="0" smtClean="0"/>
              <a:t>– uses the output of the system</a:t>
            </a:r>
          </a:p>
          <a:p>
            <a:r>
              <a:rPr lang="en-US" b="1" dirty="0" smtClean="0"/>
              <a:t>System Orchestrator </a:t>
            </a:r>
            <a:r>
              <a:rPr lang="en-US" dirty="0" smtClean="0"/>
              <a:t>– governance, requirements, monitoring</a:t>
            </a:r>
          </a:p>
          <a:p>
            <a:r>
              <a:rPr lang="en-US" b="1" dirty="0" smtClean="0"/>
              <a:t>Big Data Application Provider – </a:t>
            </a:r>
            <a:r>
              <a:rPr lang="en-US" dirty="0" smtClean="0"/>
              <a:t>instantiates application</a:t>
            </a:r>
          </a:p>
          <a:p>
            <a:r>
              <a:rPr lang="en-US" b="1" dirty="0" smtClean="0"/>
              <a:t>Big Data Framework Provider – </a:t>
            </a:r>
            <a:r>
              <a:rPr lang="en-US" dirty="0" smtClean="0"/>
              <a:t>provides resources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311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Overview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</a:p>
          <a:p>
            <a:r>
              <a:rPr lang="en-US" dirty="0" smtClean="0"/>
              <a:t>Approach</a:t>
            </a:r>
            <a:endParaRPr lang="en-US" dirty="0" smtClean="0"/>
          </a:p>
          <a:p>
            <a:r>
              <a:rPr lang="en-US" dirty="0" smtClean="0"/>
              <a:t>Big Data </a:t>
            </a:r>
            <a:r>
              <a:rPr lang="en-US" dirty="0" smtClean="0"/>
              <a:t>Component Definitions</a:t>
            </a:r>
            <a:endParaRPr lang="en-US" dirty="0" smtClean="0"/>
          </a:p>
          <a:p>
            <a:r>
              <a:rPr lang="en-US" dirty="0" smtClean="0"/>
              <a:t>Data Science </a:t>
            </a:r>
            <a:r>
              <a:rPr lang="en-US" dirty="0" smtClean="0"/>
              <a:t>Component Definitions</a:t>
            </a:r>
            <a:endParaRPr lang="en-US" dirty="0" smtClean="0"/>
          </a:p>
          <a:p>
            <a:r>
              <a:rPr lang="en-US" dirty="0" smtClean="0"/>
              <a:t>Taxonomy</a:t>
            </a:r>
          </a:p>
          <a:p>
            <a:pPr lvl="1"/>
            <a:r>
              <a:rPr lang="en-US" dirty="0" smtClean="0"/>
              <a:t>Roles</a:t>
            </a:r>
          </a:p>
          <a:p>
            <a:pPr lvl="1"/>
            <a:r>
              <a:rPr lang="en-US" dirty="0" smtClean="0"/>
              <a:t>Activities</a:t>
            </a:r>
          </a:p>
          <a:p>
            <a:pPr lvl="1"/>
            <a:r>
              <a:rPr lang="en-US" dirty="0" smtClean="0"/>
              <a:t>Components</a:t>
            </a:r>
          </a:p>
          <a:p>
            <a:pPr lvl="1"/>
            <a:r>
              <a:rPr lang="en-US" dirty="0" smtClean="0"/>
              <a:t>Subcomponents</a:t>
            </a:r>
          </a:p>
          <a:p>
            <a:r>
              <a:rPr lang="en-US" dirty="0" smtClean="0"/>
              <a:t>Templates</a:t>
            </a:r>
            <a:endParaRPr lang="en-US" dirty="0" smtClean="0"/>
          </a:p>
          <a:p>
            <a:r>
              <a:rPr lang="en-US" dirty="0" smtClean="0"/>
              <a:t>Next Steps</a:t>
            </a:r>
          </a:p>
          <a:p>
            <a:pPr lvl="1"/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A08E3-679B-4F99-8AF0-A2126CF8AD5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028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Roles and Actors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 descr="Ro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65" y="1427356"/>
            <a:ext cx="8331755" cy="451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4271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Provider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Picture 4" descr="Provi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92" y="2318659"/>
            <a:ext cx="7181850" cy="239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0878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Orchestrator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" name="Picture 4" descr="Orchestra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28" y="2307771"/>
            <a:ext cx="7620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4621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Data Application Provider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5" name="Picture 4" descr="Applic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51" y="2356824"/>
            <a:ext cx="8582104" cy="184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882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Data Framework Provider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5" name="Picture 4" descr="Framewor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665" y="2582569"/>
            <a:ext cx="7807956" cy="1478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37068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Consumer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Picture 4" descr="Consum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098" y="1992087"/>
            <a:ext cx="7194550" cy="261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88169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Data Security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" name="Picture 4" descr="secur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75" y="2852057"/>
            <a:ext cx="8295437" cy="1040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0544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Data Application Provider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Picture 6" descr="Applic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745" y="2253343"/>
            <a:ext cx="8544727" cy="1836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382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Lifecycle Processes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28</a:t>
            </a:fld>
            <a:endParaRPr lang="en-US" dirty="0"/>
          </a:p>
        </p:txBody>
      </p:sp>
      <p:grpSp>
        <p:nvGrpSpPr>
          <p:cNvPr id="5" name="Group 16"/>
          <p:cNvGrpSpPr/>
          <p:nvPr/>
        </p:nvGrpSpPr>
        <p:grpSpPr>
          <a:xfrm>
            <a:off x="2055293" y="1647286"/>
            <a:ext cx="3782583" cy="3801263"/>
            <a:chOff x="2092437" y="1469695"/>
            <a:chExt cx="4937352" cy="496173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2437" y="1469695"/>
              <a:ext cx="4937352" cy="4961734"/>
            </a:xfrm>
            <a:prstGeom prst="rect">
              <a:avLst/>
            </a:prstGeom>
          </p:spPr>
        </p:pic>
        <p:sp>
          <p:nvSpPr>
            <p:cNvPr id="7" name="TextBox 22"/>
            <p:cNvSpPr txBox="1">
              <a:spLocks noChangeArrowheads="1"/>
            </p:cNvSpPr>
            <p:nvPr/>
          </p:nvSpPr>
          <p:spPr bwMode="auto">
            <a:xfrm>
              <a:off x="5108356" y="2693640"/>
              <a:ext cx="1019637" cy="361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dist"/>
              <a:r>
                <a:rPr lang="en-US" sz="1200" dirty="0" smtClean="0">
                  <a:solidFill>
                    <a:schemeClr val="accent1">
                      <a:lumMod val="75000"/>
                    </a:schemeClr>
                  </a:solidFill>
                  <a:latin typeface="Franklin Gothic Medium Cond" pitchFamily="34" charset="0"/>
                </a:rPr>
                <a:t>Collect</a:t>
              </a:r>
              <a:endParaRPr lang="en-US" sz="1200" dirty="0">
                <a:solidFill>
                  <a:schemeClr val="accent1">
                    <a:lumMod val="75000"/>
                  </a:schemeClr>
                </a:solidFill>
                <a:latin typeface="Franklin Gothic Medium Cond" pitchFamily="34" charset="0"/>
              </a:endParaRPr>
            </a:p>
          </p:txBody>
        </p:sp>
        <p:sp>
          <p:nvSpPr>
            <p:cNvPr id="8" name="TextBox 23"/>
            <p:cNvSpPr txBox="1">
              <a:spLocks noChangeArrowheads="1"/>
            </p:cNvSpPr>
            <p:nvPr/>
          </p:nvSpPr>
          <p:spPr bwMode="auto">
            <a:xfrm>
              <a:off x="3978053" y="5422971"/>
              <a:ext cx="1354238" cy="361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1">
                      <a:lumMod val="75000"/>
                    </a:schemeClr>
                  </a:solidFill>
                  <a:latin typeface="Franklin Gothic Medium Cond" pitchFamily="34" charset="0"/>
                </a:rPr>
                <a:t>Analyze</a:t>
              </a:r>
            </a:p>
          </p:txBody>
        </p:sp>
        <p:sp>
          <p:nvSpPr>
            <p:cNvPr id="9" name="TextBox 24"/>
            <p:cNvSpPr txBox="1">
              <a:spLocks noChangeArrowheads="1"/>
            </p:cNvSpPr>
            <p:nvPr/>
          </p:nvSpPr>
          <p:spPr bwMode="auto">
            <a:xfrm>
              <a:off x="3223680" y="2693640"/>
              <a:ext cx="768235" cy="361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dist"/>
              <a:r>
                <a:rPr lang="en-US" sz="1200" dirty="0" smtClean="0">
                  <a:solidFill>
                    <a:schemeClr val="accent1">
                      <a:lumMod val="75000"/>
                    </a:schemeClr>
                  </a:solidFill>
                  <a:latin typeface="Franklin Gothic Medium Cond" pitchFamily="34" charset="0"/>
                </a:rPr>
                <a:t>Need</a:t>
              </a:r>
              <a:endParaRPr lang="en-US" sz="1200" dirty="0">
                <a:solidFill>
                  <a:schemeClr val="accent1">
                    <a:lumMod val="75000"/>
                  </a:schemeClr>
                </a:solidFill>
                <a:latin typeface="Franklin Gothic Medium Cond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5467505" y="4258178"/>
              <a:ext cx="1204216" cy="361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dist"/>
              <a:r>
                <a:rPr lang="en-US" sz="1200" dirty="0" smtClean="0">
                  <a:solidFill>
                    <a:schemeClr val="accent1">
                      <a:lumMod val="75000"/>
                    </a:schemeClr>
                  </a:solidFill>
                  <a:latin typeface="Franklin Gothic Medium Cond" pitchFamily="34" charset="0"/>
                </a:rPr>
                <a:t>Curate</a:t>
              </a:r>
              <a:endParaRPr lang="en-US" sz="1200" dirty="0">
                <a:solidFill>
                  <a:schemeClr val="accent1">
                    <a:lumMod val="75000"/>
                  </a:schemeClr>
                </a:solidFill>
                <a:latin typeface="Franklin Gothic Medium Cond" pitchFamily="34" charset="0"/>
              </a:endParaRPr>
            </a:p>
          </p:txBody>
        </p:sp>
        <p:sp>
          <p:nvSpPr>
            <p:cNvPr id="11" name="TextBox 23"/>
            <p:cNvSpPr txBox="1">
              <a:spLocks noChangeArrowheads="1"/>
            </p:cNvSpPr>
            <p:nvPr/>
          </p:nvSpPr>
          <p:spPr bwMode="auto">
            <a:xfrm>
              <a:off x="2685166" y="4073997"/>
              <a:ext cx="1122029" cy="602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chemeClr val="accent1">
                      <a:lumMod val="75000"/>
                    </a:schemeClr>
                  </a:solidFill>
                  <a:latin typeface="Franklin Gothic Medium Cond" pitchFamily="34" charset="0"/>
                </a:rPr>
                <a:t>Act &amp;</a:t>
              </a:r>
            </a:p>
            <a:p>
              <a:pPr algn="ctr"/>
              <a:r>
                <a:rPr lang="en-US" sz="1200" dirty="0" smtClean="0">
                  <a:solidFill>
                    <a:schemeClr val="accent1">
                      <a:lumMod val="75000"/>
                    </a:schemeClr>
                  </a:solidFill>
                  <a:latin typeface="Franklin Gothic Medium Cond" pitchFamily="34" charset="0"/>
                </a:rPr>
                <a:t>Monitor</a:t>
              </a:r>
              <a:endParaRPr lang="en-US" sz="1200" dirty="0">
                <a:solidFill>
                  <a:schemeClr val="accent1">
                    <a:lumMod val="75000"/>
                  </a:schemeClr>
                </a:solidFill>
                <a:latin typeface="Franklin Gothic Medium Cond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5436256" y="3456056"/>
              <a:ext cx="1288514" cy="482601"/>
            </a:xfrm>
            <a:prstGeom prst="ellips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Franklin Gothic Demi Cond" pitchFamily="34" charset="0"/>
                  <a:ea typeface="ＭＳ Ｐゴシック" pitchFamily="71" charset="-128"/>
                  <a:cs typeface="ＭＳ Ｐゴシック" pitchFamily="71" charset="-128"/>
                </a:rPr>
                <a:t>Data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Franklin Gothic Demi Cond" pitchFamily="34" charset="0"/>
                <a:ea typeface="ＭＳ Ｐゴシック" pitchFamily="71" charset="-128"/>
                <a:cs typeface="ＭＳ Ｐゴシック" pitchFamily="71" charset="-128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4525474" y="5003012"/>
              <a:ext cx="2172772" cy="482601"/>
            </a:xfrm>
            <a:prstGeom prst="ellips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Franklin Gothic Demi Cond" pitchFamily="34" charset="0"/>
                  <a:ea typeface="ＭＳ Ｐゴシック" pitchFamily="71" charset="-128"/>
                  <a:cs typeface="ＭＳ Ｐゴシック" pitchFamily="71" charset="-128"/>
                </a:rPr>
                <a:t>Information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Franklin Gothic Demi Cond" pitchFamily="34" charset="0"/>
                <a:ea typeface="ＭＳ Ｐゴシック" pitchFamily="71" charset="-128"/>
                <a:cs typeface="ＭＳ Ｐゴシック" pitchFamily="71" charset="-128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2513890" y="4994712"/>
              <a:ext cx="2248147" cy="482601"/>
            </a:xfrm>
            <a:prstGeom prst="ellips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Franklin Gothic Demi Cond" pitchFamily="34" charset="0"/>
                  <a:ea typeface="ＭＳ Ｐゴシック" pitchFamily="71" charset="-128"/>
                  <a:cs typeface="ＭＳ Ｐゴシック" pitchFamily="71" charset="-128"/>
                </a:rPr>
                <a:t>Knowledge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Franklin Gothic Demi Cond" pitchFamily="34" charset="0"/>
                <a:ea typeface="ＭＳ Ｐゴシック" pitchFamily="71" charset="-128"/>
                <a:cs typeface="ＭＳ Ｐゴシック" pitchFamily="71" charset="-128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2551670" y="3456056"/>
              <a:ext cx="1352921" cy="482600"/>
            </a:xfrm>
            <a:prstGeom prst="ellips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 smtClean="0">
                  <a:solidFill>
                    <a:schemeClr val="tx2"/>
                  </a:solidFill>
                  <a:latin typeface="Franklin Gothic Demi Cond" pitchFamily="34" charset="0"/>
                  <a:ea typeface="ＭＳ Ｐゴシック" pitchFamily="71" charset="-128"/>
                  <a:cs typeface="ＭＳ Ｐゴシック" pitchFamily="71" charset="-128"/>
                </a:rPr>
                <a:t>Benefit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Franklin Gothic Demi Cond" pitchFamily="34" charset="0"/>
                <a:ea typeface="ＭＳ Ｐゴシック" pitchFamily="71" charset="-128"/>
                <a:cs typeface="ＭＳ Ｐゴシック" pitchFamily="71" charset="-128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4115493" y="2307167"/>
              <a:ext cx="1066800" cy="482600"/>
            </a:xfrm>
            <a:prstGeom prst="ellipse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1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dirty="0" smtClean="0">
                  <a:solidFill>
                    <a:schemeClr val="tx2"/>
                  </a:solidFill>
                  <a:latin typeface="Franklin Gothic Demi Cond" pitchFamily="34" charset="0"/>
                  <a:ea typeface="ＭＳ Ｐゴシック" pitchFamily="71" charset="-128"/>
                  <a:cs typeface="ＭＳ Ｐゴシック" pitchFamily="71" charset="-128"/>
                </a:rPr>
                <a:t>Goal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Franklin Gothic Demi Cond" pitchFamily="34" charset="0"/>
                <a:ea typeface="ＭＳ Ｐゴシック" pitchFamily="71" charset="-128"/>
                <a:cs typeface="ＭＳ Ｐゴシック" pitchFamily="71" charset="-128"/>
              </a:endParaRPr>
            </a:p>
          </p:txBody>
        </p:sp>
        <p:sp>
          <p:nvSpPr>
            <p:cNvPr id="17" name="TextBox 23"/>
            <p:cNvSpPr txBox="1">
              <a:spLocks noChangeArrowheads="1"/>
            </p:cNvSpPr>
            <p:nvPr/>
          </p:nvSpPr>
          <p:spPr bwMode="auto">
            <a:xfrm>
              <a:off x="3839031" y="3821403"/>
              <a:ext cx="1506520" cy="4419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accent1">
                      <a:lumMod val="75000"/>
                    </a:schemeClr>
                  </a:solidFill>
                  <a:latin typeface="Franklin Gothic Medium Cond" pitchFamily="34" charset="0"/>
                </a:rPr>
                <a:t>Evaluate</a:t>
              </a:r>
              <a:endParaRPr lang="en-US" sz="1600" dirty="0">
                <a:solidFill>
                  <a:schemeClr val="accent1">
                    <a:lumMod val="75000"/>
                  </a:schemeClr>
                </a:solidFill>
                <a:latin typeface="Franklin Gothic Medium Cond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11331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Warehouse Template– store after curate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29</a:t>
            </a:fld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299646" y="1709054"/>
            <a:ext cx="8201445" cy="4361021"/>
            <a:chOff x="299646" y="1828800"/>
            <a:chExt cx="8201445" cy="4361021"/>
          </a:xfrm>
        </p:grpSpPr>
        <p:sp>
          <p:nvSpPr>
            <p:cNvPr id="25" name="Can 24"/>
            <p:cNvSpPr/>
            <p:nvPr/>
          </p:nvSpPr>
          <p:spPr>
            <a:xfrm>
              <a:off x="2715552" y="4818443"/>
              <a:ext cx="1023576" cy="914400"/>
            </a:xfrm>
            <a:prstGeom prst="can">
              <a:avLst>
                <a:gd name="adj" fmla="val 13585"/>
              </a:avLst>
            </a:prstGeom>
            <a:gradFill rotWithShape="1">
              <a:gsLst>
                <a:gs pos="0">
                  <a:srgbClr val="002855">
                    <a:shade val="51000"/>
                    <a:satMod val="130000"/>
                  </a:srgbClr>
                </a:gs>
                <a:gs pos="80000">
                  <a:srgbClr val="002855">
                    <a:shade val="93000"/>
                    <a:satMod val="130000"/>
                  </a:srgbClr>
                </a:gs>
                <a:gs pos="100000">
                  <a:srgbClr val="002855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91440" tIns="45720" rIns="91440" bIns="45720" rtlCol="0" anchor="ctr" anchorCtr="0"/>
            <a:lstStyle/>
            <a:p>
              <a:pPr lvl="0" algn="ctr">
                <a:lnSpc>
                  <a:spcPts val="1000"/>
                </a:lnSpc>
                <a:defRPr/>
              </a:pPr>
              <a:r>
                <a: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rPr>
                <a:t>Domain</a:t>
              </a:r>
            </a:p>
          </p:txBody>
        </p:sp>
        <p:sp>
          <p:nvSpPr>
            <p:cNvPr id="26" name="Right Arrow 25"/>
            <p:cNvSpPr/>
            <p:nvPr/>
          </p:nvSpPr>
          <p:spPr>
            <a:xfrm rot="16200000">
              <a:off x="2785494" y="4225341"/>
              <a:ext cx="883694" cy="302509"/>
            </a:xfrm>
            <a:prstGeom prst="rightArrow">
              <a:avLst/>
            </a:prstGeom>
            <a:gradFill flip="none" rotWithShape="1">
              <a:gsLst>
                <a:gs pos="0">
                  <a:srgbClr val="006BB5">
                    <a:lumMod val="40000"/>
                    <a:lumOff val="60000"/>
                    <a:shade val="30000"/>
                    <a:satMod val="115000"/>
                  </a:srgbClr>
                </a:gs>
                <a:gs pos="58000">
                  <a:srgbClr val="006BB5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2543081" y="2588730"/>
              <a:ext cx="1368519" cy="1037504"/>
            </a:xfrm>
            <a:prstGeom prst="roundRect">
              <a:avLst>
                <a:gd name="adj" fmla="val 7804"/>
              </a:avLst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ranklin Gothic Demi" pitchFamily="34" charset="0"/>
                  <a:cs typeface="Arial" pitchFamily="34" charset="0"/>
                </a:rPr>
                <a:t>Cleanse</a:t>
              </a:r>
              <a:r>
                <a:rPr kumimoji="0" lang="en-US" sz="1800" i="0" u="none" strike="noStrike" kern="0" cap="none" spc="0" normalizeH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ranklin Gothic Demi" pitchFamily="34" charset="0"/>
                  <a:cs typeface="Arial" pitchFamily="34" charset="0"/>
                </a:rPr>
                <a:t> </a:t>
              </a:r>
              <a:r>
                <a:rPr lang="en-US" sz="1800" b="0" kern="0" dirty="0" smtClean="0">
                  <a:solidFill>
                    <a:srgbClr val="FFFFFF"/>
                  </a:solidFill>
                  <a:latin typeface="Franklin Gothic Demi" pitchFamily="34" charset="0"/>
                  <a:cs typeface="Arial" pitchFamily="34" charset="0"/>
                </a:rPr>
                <a:t>Transform</a:t>
              </a:r>
            </a:p>
          </p:txBody>
        </p:sp>
        <p:sp>
          <p:nvSpPr>
            <p:cNvPr id="28" name="Right Arrow 27"/>
            <p:cNvSpPr/>
            <p:nvPr/>
          </p:nvSpPr>
          <p:spPr>
            <a:xfrm>
              <a:off x="5562599" y="3712080"/>
              <a:ext cx="1050757" cy="302509"/>
            </a:xfrm>
            <a:prstGeom prst="rightArrow">
              <a:avLst/>
            </a:prstGeom>
            <a:gradFill flip="none" rotWithShape="1">
              <a:gsLst>
                <a:gs pos="0">
                  <a:srgbClr val="006BB5">
                    <a:lumMod val="40000"/>
                    <a:lumOff val="60000"/>
                    <a:shade val="30000"/>
                    <a:satMod val="115000"/>
                  </a:srgbClr>
                </a:gs>
                <a:gs pos="58000">
                  <a:srgbClr val="006BB5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457199" y="2660751"/>
              <a:ext cx="1429521" cy="762284"/>
            </a:xfrm>
            <a:prstGeom prst="roundRect">
              <a:avLst>
                <a:gd name="adj" fmla="val 7804"/>
              </a:avLst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ranklin Gothic Demi" pitchFamily="34" charset="0"/>
                  <a:cs typeface="Arial" pitchFamily="34" charset="0"/>
                </a:rPr>
                <a:t>ETL</a:t>
              </a:r>
              <a:endParaRPr lang="en-US" sz="1800" b="0" kern="0" dirty="0" smtClean="0">
                <a:solidFill>
                  <a:srgbClr val="FFFFFF"/>
                </a:solidFill>
                <a:latin typeface="Franklin Gothic Demi" pitchFamily="34" charset="0"/>
                <a:cs typeface="Arial" pitchFamily="34" charset="0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7395037" y="2660751"/>
              <a:ext cx="1106054" cy="762284"/>
            </a:xfrm>
            <a:prstGeom prst="roundRect">
              <a:avLst>
                <a:gd name="adj" fmla="val 7804"/>
              </a:avLst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ranklin Gothic Demi" pitchFamily="34" charset="0"/>
                  <a:cs typeface="Arial" pitchFamily="34" charset="0"/>
                </a:rPr>
                <a:t>Action</a:t>
              </a:r>
              <a:endParaRPr lang="en-US" sz="1800" b="0" kern="0" dirty="0" smtClean="0">
                <a:solidFill>
                  <a:srgbClr val="FFFFFF"/>
                </a:solidFill>
                <a:latin typeface="Franklin Gothic Demi" pitchFamily="34" charset="0"/>
                <a:cs typeface="Arial" pitchFamily="34" charset="0"/>
              </a:endParaRPr>
            </a:p>
          </p:txBody>
        </p:sp>
        <p:sp>
          <p:nvSpPr>
            <p:cNvPr id="31" name="Can 30"/>
            <p:cNvSpPr/>
            <p:nvPr/>
          </p:nvSpPr>
          <p:spPr>
            <a:xfrm>
              <a:off x="4124156" y="3562215"/>
              <a:ext cx="1438443" cy="914400"/>
            </a:xfrm>
            <a:prstGeom prst="can">
              <a:avLst>
                <a:gd name="adj" fmla="val 13585"/>
              </a:avLst>
            </a:prstGeom>
            <a:gradFill rotWithShape="1">
              <a:gsLst>
                <a:gs pos="0">
                  <a:srgbClr val="002855">
                    <a:shade val="51000"/>
                    <a:satMod val="130000"/>
                  </a:srgbClr>
                </a:gs>
                <a:gs pos="80000">
                  <a:srgbClr val="002855">
                    <a:shade val="93000"/>
                    <a:satMod val="130000"/>
                  </a:srgbClr>
                </a:gs>
                <a:gs pos="100000">
                  <a:srgbClr val="002855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91440" tIns="45720" rIns="91440" bIns="45720" rtlCol="0" anchor="ctr" anchorCtr="0"/>
            <a:lstStyle/>
            <a:p>
              <a:pPr lvl="0" algn="ctr">
                <a:lnSpc>
                  <a:spcPts val="1000"/>
                </a:lnSpc>
                <a:defRPr/>
              </a:pPr>
              <a:r>
                <a: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rPr>
                <a:t>Warehouse</a:t>
              </a:r>
            </a:p>
          </p:txBody>
        </p:sp>
        <p:sp>
          <p:nvSpPr>
            <p:cNvPr id="32" name="TextBox 22"/>
            <p:cNvSpPr txBox="1">
              <a:spLocks noChangeArrowheads="1"/>
            </p:cNvSpPr>
            <p:nvPr/>
          </p:nvSpPr>
          <p:spPr bwMode="auto">
            <a:xfrm>
              <a:off x="6109905" y="4462094"/>
              <a:ext cx="20304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latin typeface="Franklin Gothic Medium Cond" pitchFamily="34" charset="0"/>
                </a:rPr>
                <a:t>Summarized </a:t>
              </a:r>
              <a:br>
                <a:rPr lang="en-US" dirty="0" smtClean="0">
                  <a:latin typeface="Franklin Gothic Medium Cond" pitchFamily="34" charset="0"/>
                </a:rPr>
              </a:br>
              <a:r>
                <a:rPr lang="en-US" dirty="0" smtClean="0">
                  <a:latin typeface="Franklin Gothic Medium Cond" pitchFamily="34" charset="0"/>
                </a:rPr>
                <a:t>Data</a:t>
              </a:r>
              <a:endParaRPr lang="en-US" dirty="0">
                <a:latin typeface="Franklin Gothic Medium Cond" pitchFamily="34" charset="0"/>
              </a:endParaRPr>
            </a:p>
          </p:txBody>
        </p:sp>
        <p:sp>
          <p:nvSpPr>
            <p:cNvPr id="33" name="Right Arrow 32"/>
            <p:cNvSpPr/>
            <p:nvPr/>
          </p:nvSpPr>
          <p:spPr>
            <a:xfrm>
              <a:off x="457199" y="3635880"/>
              <a:ext cx="949158" cy="302509"/>
            </a:xfrm>
            <a:prstGeom prst="rightArrow">
              <a:avLst/>
            </a:prstGeom>
            <a:gradFill flip="none" rotWithShape="1">
              <a:gsLst>
                <a:gs pos="0">
                  <a:srgbClr val="006BB5">
                    <a:lumMod val="40000"/>
                    <a:lumOff val="60000"/>
                    <a:shade val="30000"/>
                    <a:satMod val="115000"/>
                  </a:srgbClr>
                </a:gs>
                <a:gs pos="58000">
                  <a:srgbClr val="006BB5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34" name="Right Arrow 33"/>
            <p:cNvSpPr/>
            <p:nvPr/>
          </p:nvSpPr>
          <p:spPr>
            <a:xfrm>
              <a:off x="2429934" y="3712080"/>
              <a:ext cx="1694222" cy="302509"/>
            </a:xfrm>
            <a:prstGeom prst="rightArrow">
              <a:avLst/>
            </a:prstGeom>
            <a:gradFill flip="none" rotWithShape="1">
              <a:gsLst>
                <a:gs pos="0">
                  <a:srgbClr val="006BB5">
                    <a:lumMod val="40000"/>
                    <a:lumOff val="60000"/>
                    <a:shade val="30000"/>
                    <a:satMod val="115000"/>
                  </a:srgbClr>
                </a:gs>
                <a:gs pos="58000">
                  <a:srgbClr val="006BB5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5425651" y="2660751"/>
              <a:ext cx="1275387" cy="762284"/>
            </a:xfrm>
            <a:prstGeom prst="roundRect">
              <a:avLst>
                <a:gd name="adj" fmla="val 7804"/>
              </a:avLst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ranklin Gothic Demi" pitchFamily="34" charset="0"/>
                  <a:cs typeface="Arial" pitchFamily="34" charset="0"/>
                </a:rPr>
                <a:t>Algorithm</a:t>
              </a:r>
              <a:endParaRPr lang="en-US" sz="1800" b="0" kern="0" dirty="0" smtClean="0">
                <a:solidFill>
                  <a:srgbClr val="FFFFFF"/>
                </a:solidFill>
                <a:latin typeface="Franklin Gothic Demi" pitchFamily="34" charset="0"/>
                <a:cs typeface="Arial" pitchFamily="34" charset="0"/>
              </a:endParaRPr>
            </a:p>
          </p:txBody>
        </p:sp>
        <p:sp>
          <p:nvSpPr>
            <p:cNvPr id="36" name="Can 35"/>
            <p:cNvSpPr/>
            <p:nvPr/>
          </p:nvSpPr>
          <p:spPr>
            <a:xfrm>
              <a:off x="6613357" y="3477549"/>
              <a:ext cx="1023576" cy="914400"/>
            </a:xfrm>
            <a:prstGeom prst="can">
              <a:avLst>
                <a:gd name="adj" fmla="val 13585"/>
              </a:avLst>
            </a:prstGeom>
            <a:gradFill rotWithShape="1">
              <a:gsLst>
                <a:gs pos="0">
                  <a:srgbClr val="002855">
                    <a:shade val="51000"/>
                    <a:satMod val="130000"/>
                  </a:srgbClr>
                </a:gs>
                <a:gs pos="80000">
                  <a:srgbClr val="002855">
                    <a:shade val="93000"/>
                    <a:satMod val="130000"/>
                  </a:srgbClr>
                </a:gs>
                <a:gs pos="100000">
                  <a:srgbClr val="002855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91440" tIns="45720" rIns="91440" bIns="45720" rtlCol="0" anchor="ctr" anchorCtr="0"/>
            <a:lstStyle/>
            <a:p>
              <a:pPr lvl="0" algn="ctr">
                <a:lnSpc>
                  <a:spcPts val="1000"/>
                </a:lnSpc>
                <a:defRPr/>
              </a:pPr>
              <a:r>
                <a: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rPr>
                <a:t>Analytic</a:t>
              </a:r>
            </a:p>
            <a:p>
              <a:pPr lvl="0" algn="ctr">
                <a:lnSpc>
                  <a:spcPts val="1000"/>
                </a:lnSpc>
                <a:defRPr/>
              </a:pPr>
              <a:endParaRPr lang="en-US" sz="1800" kern="0" dirty="0" smtClean="0">
                <a:solidFill>
                  <a:schemeClr val="bg1"/>
                </a:solidFill>
                <a:latin typeface="Franklin Gothic Demi" pitchFamily="34" charset="0"/>
                <a:cs typeface="Arial" pitchFamily="34" charset="0"/>
              </a:endParaRPr>
            </a:p>
            <a:p>
              <a:pPr lvl="0" algn="ctr">
                <a:lnSpc>
                  <a:spcPts val="1000"/>
                </a:lnSpc>
                <a:defRPr/>
              </a:pPr>
              <a:r>
                <a: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rPr>
                <a:t>Mart</a:t>
              </a:r>
            </a:p>
          </p:txBody>
        </p:sp>
        <p:sp>
          <p:nvSpPr>
            <p:cNvPr id="37" name="TextBox 22"/>
            <p:cNvSpPr txBox="1">
              <a:spLocks noChangeArrowheads="1"/>
            </p:cNvSpPr>
            <p:nvPr/>
          </p:nvSpPr>
          <p:spPr bwMode="auto">
            <a:xfrm>
              <a:off x="299646" y="1828800"/>
              <a:ext cx="159866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dist"/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  <a:latin typeface="Franklin Gothic Demi Cond" pitchFamily="34" charset="0"/>
                </a:rPr>
                <a:t>COLLECT</a:t>
              </a:r>
              <a:endParaRPr lang="en-US" sz="2400" dirty="0">
                <a:solidFill>
                  <a:schemeClr val="bg1">
                    <a:lumMod val="50000"/>
                  </a:schemeClr>
                </a:solidFill>
                <a:latin typeface="Franklin Gothic Demi Cond" pitchFamily="34" charset="0"/>
              </a:endParaRPr>
            </a:p>
          </p:txBody>
        </p:sp>
        <p:sp>
          <p:nvSpPr>
            <p:cNvPr id="38" name="TextBox 37"/>
            <p:cNvSpPr txBox="1">
              <a:spLocks noChangeArrowheads="1"/>
            </p:cNvSpPr>
            <p:nvPr/>
          </p:nvSpPr>
          <p:spPr bwMode="auto">
            <a:xfrm>
              <a:off x="2668116" y="1828800"/>
              <a:ext cx="111844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dist"/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  <a:latin typeface="Franklin Gothic Demi Cond" pitchFamily="34" charset="0"/>
                </a:rPr>
                <a:t>CURATE</a:t>
              </a:r>
              <a:endParaRPr lang="en-US" sz="2400" dirty="0">
                <a:solidFill>
                  <a:schemeClr val="bg1">
                    <a:lumMod val="50000"/>
                  </a:schemeClr>
                </a:solidFill>
                <a:latin typeface="Franklin Gothic Demi Cond" pitchFamily="34" charset="0"/>
              </a:endParaRPr>
            </a:p>
          </p:txBody>
        </p:sp>
        <p:sp>
          <p:nvSpPr>
            <p:cNvPr id="39" name="TextBox 22"/>
            <p:cNvSpPr txBox="1">
              <a:spLocks noChangeArrowheads="1"/>
            </p:cNvSpPr>
            <p:nvPr/>
          </p:nvSpPr>
          <p:spPr bwMode="auto">
            <a:xfrm>
              <a:off x="5451061" y="1828800"/>
              <a:ext cx="122456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dist"/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  <a:latin typeface="Franklin Gothic Demi Cond" pitchFamily="34" charset="0"/>
                </a:rPr>
                <a:t>ANALYZE</a:t>
              </a:r>
              <a:endParaRPr lang="en-US" sz="2400" dirty="0">
                <a:solidFill>
                  <a:schemeClr val="bg1">
                    <a:lumMod val="50000"/>
                  </a:schemeClr>
                </a:solidFill>
                <a:latin typeface="Franklin Gothic Demi Cond" pitchFamily="34" charset="0"/>
              </a:endParaRPr>
            </a:p>
          </p:txBody>
        </p:sp>
        <p:sp>
          <p:nvSpPr>
            <p:cNvPr id="40" name="TextBox 22"/>
            <p:cNvSpPr txBox="1">
              <a:spLocks noChangeArrowheads="1"/>
            </p:cNvSpPr>
            <p:nvPr/>
          </p:nvSpPr>
          <p:spPr bwMode="auto">
            <a:xfrm>
              <a:off x="7544323" y="1828800"/>
              <a:ext cx="80748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  <a:latin typeface="Franklin Gothic Demi Cond" pitchFamily="34" charset="0"/>
                </a:rPr>
                <a:t>ACT</a:t>
              </a:r>
              <a:endParaRPr lang="en-US" sz="2400" dirty="0">
                <a:solidFill>
                  <a:schemeClr val="bg1">
                    <a:lumMod val="50000"/>
                  </a:schemeClr>
                </a:solidFill>
                <a:latin typeface="Franklin Gothic Demi Cond" pitchFamily="34" charset="0"/>
              </a:endParaRPr>
            </a:p>
          </p:txBody>
        </p:sp>
        <p:sp>
          <p:nvSpPr>
            <p:cNvPr id="41" name="Can 40"/>
            <p:cNvSpPr/>
            <p:nvPr/>
          </p:nvSpPr>
          <p:spPr>
            <a:xfrm>
              <a:off x="1406357" y="3502950"/>
              <a:ext cx="1023576" cy="914400"/>
            </a:xfrm>
            <a:prstGeom prst="can">
              <a:avLst>
                <a:gd name="adj" fmla="val 13585"/>
              </a:avLst>
            </a:prstGeom>
            <a:gradFill rotWithShape="1">
              <a:gsLst>
                <a:gs pos="0">
                  <a:srgbClr val="002855">
                    <a:shade val="51000"/>
                    <a:satMod val="130000"/>
                  </a:srgbClr>
                </a:gs>
                <a:gs pos="80000">
                  <a:srgbClr val="002855">
                    <a:shade val="93000"/>
                    <a:satMod val="130000"/>
                  </a:srgbClr>
                </a:gs>
                <a:gs pos="100000">
                  <a:srgbClr val="002855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91440" tIns="45720" rIns="91440" bIns="45720" rtlCol="0" anchor="ctr" anchorCtr="0"/>
            <a:lstStyle/>
            <a:p>
              <a:pPr lvl="0" algn="ctr">
                <a:lnSpc>
                  <a:spcPts val="1000"/>
                </a:lnSpc>
                <a:defRPr/>
              </a:pPr>
              <a:r>
                <a: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rPr>
                <a:t>Staging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42950" y="5943600"/>
              <a:ext cx="43338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ETL = extract, transform, load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680429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concepts</a:t>
            </a:r>
          </a:p>
          <a:p>
            <a:r>
              <a:rPr lang="en-US" dirty="0" smtClean="0"/>
              <a:t>Focus on what is new and different</a:t>
            </a:r>
          </a:p>
          <a:p>
            <a:r>
              <a:rPr lang="en-US" dirty="0" smtClean="0"/>
              <a:t>Clarify terminology</a:t>
            </a:r>
          </a:p>
          <a:p>
            <a:r>
              <a:rPr lang="en-US" dirty="0"/>
              <a:t>Attempt to avoid </a:t>
            </a:r>
            <a:r>
              <a:rPr lang="en-US" dirty="0" smtClean="0"/>
              <a:t>terms that have domain-specific meanings</a:t>
            </a:r>
          </a:p>
          <a:p>
            <a:r>
              <a:rPr lang="en-US" dirty="0" smtClean="0"/>
              <a:t>Remain independent of specific implementations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9605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Volume template – store raw data after collect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30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99646" y="1665510"/>
            <a:ext cx="8590354" cy="4279665"/>
            <a:chOff x="299646" y="1828800"/>
            <a:chExt cx="8590354" cy="4279665"/>
          </a:xfrm>
        </p:grpSpPr>
        <p:sp>
          <p:nvSpPr>
            <p:cNvPr id="6" name="TextBox 22"/>
            <p:cNvSpPr txBox="1">
              <a:spLocks noChangeArrowheads="1"/>
            </p:cNvSpPr>
            <p:nvPr/>
          </p:nvSpPr>
          <p:spPr bwMode="auto">
            <a:xfrm>
              <a:off x="473991" y="4124400"/>
              <a:ext cx="122302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latin typeface="Franklin Gothic Medium Cond" pitchFamily="34" charset="0"/>
                </a:rPr>
                <a:t>Raw Data Cluster</a:t>
              </a:r>
              <a:endParaRPr lang="en-US" dirty="0">
                <a:latin typeface="Franklin Gothic Medium Cond" pitchFamily="34" charset="0"/>
              </a:endParaRPr>
            </a:p>
          </p:txBody>
        </p:sp>
        <p:sp>
          <p:nvSpPr>
            <p:cNvPr id="7" name="Right Arrow 6"/>
            <p:cNvSpPr/>
            <p:nvPr/>
          </p:nvSpPr>
          <p:spPr>
            <a:xfrm rot="16200000">
              <a:off x="4743607" y="4630320"/>
              <a:ext cx="824981" cy="302509"/>
            </a:xfrm>
            <a:prstGeom prst="rightArrow">
              <a:avLst/>
            </a:prstGeom>
            <a:gradFill flip="none" rotWithShape="1">
              <a:gsLst>
                <a:gs pos="0">
                  <a:srgbClr val="006BB5">
                    <a:lumMod val="40000"/>
                    <a:lumOff val="60000"/>
                    <a:shade val="30000"/>
                    <a:satMod val="115000"/>
                  </a:srgbClr>
                </a:gs>
                <a:gs pos="58000">
                  <a:srgbClr val="006BB5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290814" y="3331580"/>
              <a:ext cx="1730564" cy="1037504"/>
            </a:xfrm>
            <a:prstGeom prst="roundRect">
              <a:avLst>
                <a:gd name="adj" fmla="val 7804"/>
              </a:avLst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kern="0" dirty="0" smtClean="0">
                  <a:solidFill>
                    <a:srgbClr val="FFFFFF"/>
                  </a:solidFill>
                  <a:latin typeface="Franklin Gothic Demi" pitchFamily="34" charset="0"/>
                  <a:cs typeface="Arial" pitchFamily="34" charset="0"/>
                </a:rPr>
                <a:t>Model Building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800" b="0" kern="0" dirty="0" smtClean="0">
                  <a:solidFill>
                    <a:srgbClr val="FFFFFF"/>
                  </a:solidFill>
                  <a:latin typeface="Franklin Gothic Demi" pitchFamily="34" charset="0"/>
                  <a:cs typeface="Arial" pitchFamily="34" charset="0"/>
                </a:rPr>
                <a:t>Model Analytics</a:t>
              </a:r>
            </a:p>
          </p:txBody>
        </p:sp>
        <p:sp>
          <p:nvSpPr>
            <p:cNvPr id="9" name="Right Arrow 8"/>
            <p:cNvSpPr/>
            <p:nvPr/>
          </p:nvSpPr>
          <p:spPr>
            <a:xfrm>
              <a:off x="6045200" y="3574396"/>
              <a:ext cx="576623" cy="302509"/>
            </a:xfrm>
            <a:prstGeom prst="rightArrow">
              <a:avLst/>
            </a:prstGeom>
            <a:gradFill flip="none" rotWithShape="1">
              <a:gsLst>
                <a:gs pos="0">
                  <a:srgbClr val="006BB5">
                    <a:lumMod val="40000"/>
                    <a:lumOff val="60000"/>
                    <a:shade val="30000"/>
                    <a:satMod val="115000"/>
                  </a:srgbClr>
                </a:gs>
                <a:gs pos="58000">
                  <a:srgbClr val="006BB5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grpSp>
          <p:nvGrpSpPr>
            <p:cNvPr id="10" name="Group 83"/>
            <p:cNvGrpSpPr/>
            <p:nvPr/>
          </p:nvGrpSpPr>
          <p:grpSpPr>
            <a:xfrm>
              <a:off x="898359" y="2988734"/>
              <a:ext cx="1380551" cy="1358664"/>
              <a:chOff x="7366891" y="2904067"/>
              <a:chExt cx="1380551" cy="1358664"/>
            </a:xfrm>
          </p:grpSpPr>
          <p:sp>
            <p:nvSpPr>
              <p:cNvPr id="24" name="Can 23"/>
              <p:cNvSpPr/>
              <p:nvPr/>
            </p:nvSpPr>
            <p:spPr>
              <a:xfrm>
                <a:off x="7366891" y="2904067"/>
                <a:ext cx="466151" cy="444264"/>
              </a:xfrm>
              <a:prstGeom prst="can">
                <a:avLst>
                  <a:gd name="adj" fmla="val 13585"/>
                </a:avLst>
              </a:prstGeom>
              <a:gradFill rotWithShape="1">
                <a:gsLst>
                  <a:gs pos="0">
                    <a:srgbClr val="002855">
                      <a:shade val="51000"/>
                      <a:satMod val="130000"/>
                    </a:srgbClr>
                  </a:gs>
                  <a:gs pos="80000">
                    <a:srgbClr val="002855">
                      <a:shade val="93000"/>
                      <a:satMod val="130000"/>
                    </a:srgbClr>
                  </a:gs>
                  <a:gs pos="100000">
                    <a:srgbClr val="00285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25" name="Can 24"/>
              <p:cNvSpPr/>
              <p:nvPr/>
            </p:nvSpPr>
            <p:spPr>
              <a:xfrm>
                <a:off x="7519291" y="3056467"/>
                <a:ext cx="466151" cy="444264"/>
              </a:xfrm>
              <a:prstGeom prst="can">
                <a:avLst>
                  <a:gd name="adj" fmla="val 13585"/>
                </a:avLst>
              </a:prstGeom>
              <a:gradFill rotWithShape="1">
                <a:gsLst>
                  <a:gs pos="0">
                    <a:srgbClr val="002855">
                      <a:shade val="51000"/>
                      <a:satMod val="130000"/>
                    </a:srgbClr>
                  </a:gs>
                  <a:gs pos="80000">
                    <a:srgbClr val="002855">
                      <a:shade val="93000"/>
                      <a:satMod val="130000"/>
                    </a:srgbClr>
                  </a:gs>
                  <a:gs pos="100000">
                    <a:srgbClr val="00285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26" name="Can 25"/>
              <p:cNvSpPr/>
              <p:nvPr/>
            </p:nvSpPr>
            <p:spPr>
              <a:xfrm>
                <a:off x="7671691" y="3208867"/>
                <a:ext cx="466151" cy="444264"/>
              </a:xfrm>
              <a:prstGeom prst="can">
                <a:avLst>
                  <a:gd name="adj" fmla="val 13585"/>
                </a:avLst>
              </a:prstGeom>
              <a:gradFill rotWithShape="1">
                <a:gsLst>
                  <a:gs pos="0">
                    <a:srgbClr val="002855">
                      <a:shade val="51000"/>
                      <a:satMod val="130000"/>
                    </a:srgbClr>
                  </a:gs>
                  <a:gs pos="80000">
                    <a:srgbClr val="002855">
                      <a:shade val="93000"/>
                      <a:satMod val="130000"/>
                    </a:srgbClr>
                  </a:gs>
                  <a:gs pos="100000">
                    <a:srgbClr val="00285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27" name="Can 26"/>
              <p:cNvSpPr/>
              <p:nvPr/>
            </p:nvSpPr>
            <p:spPr>
              <a:xfrm>
                <a:off x="7824091" y="3361267"/>
                <a:ext cx="466151" cy="444264"/>
              </a:xfrm>
              <a:prstGeom prst="can">
                <a:avLst>
                  <a:gd name="adj" fmla="val 13585"/>
                </a:avLst>
              </a:prstGeom>
              <a:gradFill rotWithShape="1">
                <a:gsLst>
                  <a:gs pos="0">
                    <a:srgbClr val="002855">
                      <a:shade val="51000"/>
                      <a:satMod val="130000"/>
                    </a:srgbClr>
                  </a:gs>
                  <a:gs pos="80000">
                    <a:srgbClr val="002855">
                      <a:shade val="93000"/>
                      <a:satMod val="130000"/>
                    </a:srgbClr>
                  </a:gs>
                  <a:gs pos="100000">
                    <a:srgbClr val="00285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28" name="Can 27"/>
              <p:cNvSpPr/>
              <p:nvPr/>
            </p:nvSpPr>
            <p:spPr>
              <a:xfrm>
                <a:off x="7976491" y="3513667"/>
                <a:ext cx="466151" cy="444264"/>
              </a:xfrm>
              <a:prstGeom prst="can">
                <a:avLst>
                  <a:gd name="adj" fmla="val 13585"/>
                </a:avLst>
              </a:prstGeom>
              <a:gradFill rotWithShape="1">
                <a:gsLst>
                  <a:gs pos="0">
                    <a:srgbClr val="002855">
                      <a:shade val="51000"/>
                      <a:satMod val="130000"/>
                    </a:srgbClr>
                  </a:gs>
                  <a:gs pos="80000">
                    <a:srgbClr val="002855">
                      <a:shade val="93000"/>
                      <a:satMod val="130000"/>
                    </a:srgbClr>
                  </a:gs>
                  <a:gs pos="100000">
                    <a:srgbClr val="00285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29" name="Can 28"/>
              <p:cNvSpPr/>
              <p:nvPr/>
            </p:nvSpPr>
            <p:spPr>
              <a:xfrm>
                <a:off x="8128891" y="3666067"/>
                <a:ext cx="466151" cy="444264"/>
              </a:xfrm>
              <a:prstGeom prst="can">
                <a:avLst>
                  <a:gd name="adj" fmla="val 13585"/>
                </a:avLst>
              </a:prstGeom>
              <a:gradFill rotWithShape="1">
                <a:gsLst>
                  <a:gs pos="0">
                    <a:srgbClr val="002855">
                      <a:shade val="51000"/>
                      <a:satMod val="130000"/>
                    </a:srgbClr>
                  </a:gs>
                  <a:gs pos="80000">
                    <a:srgbClr val="002855">
                      <a:shade val="93000"/>
                      <a:satMod val="130000"/>
                    </a:srgbClr>
                  </a:gs>
                  <a:gs pos="100000">
                    <a:srgbClr val="00285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30" name="Can 29"/>
              <p:cNvSpPr/>
              <p:nvPr/>
            </p:nvSpPr>
            <p:spPr>
              <a:xfrm>
                <a:off x="8281291" y="3818467"/>
                <a:ext cx="466151" cy="444264"/>
              </a:xfrm>
              <a:prstGeom prst="can">
                <a:avLst>
                  <a:gd name="adj" fmla="val 13585"/>
                </a:avLst>
              </a:prstGeom>
              <a:gradFill rotWithShape="1">
                <a:gsLst>
                  <a:gs pos="0">
                    <a:srgbClr val="002855">
                      <a:shade val="51000"/>
                      <a:satMod val="130000"/>
                    </a:srgbClr>
                  </a:gs>
                  <a:gs pos="80000">
                    <a:srgbClr val="002855">
                      <a:shade val="93000"/>
                      <a:satMod val="130000"/>
                    </a:srgbClr>
                  </a:gs>
                  <a:gs pos="100000">
                    <a:srgbClr val="00285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1" name="Rounded Rectangle 10"/>
            <p:cNvSpPr/>
            <p:nvPr/>
          </p:nvSpPr>
          <p:spPr>
            <a:xfrm>
              <a:off x="7783946" y="3437467"/>
              <a:ext cx="1106054" cy="762284"/>
            </a:xfrm>
            <a:prstGeom prst="roundRect">
              <a:avLst>
                <a:gd name="adj" fmla="val 7804"/>
              </a:avLst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ranklin Gothic Demi" pitchFamily="34" charset="0"/>
                  <a:cs typeface="Arial" pitchFamily="34" charset="0"/>
                </a:rPr>
                <a:t>Data Product</a:t>
              </a:r>
              <a:endParaRPr lang="en-US" sz="1800" b="0" kern="0" dirty="0" smtClean="0">
                <a:solidFill>
                  <a:srgbClr val="FFFFFF"/>
                </a:solidFill>
                <a:latin typeface="Franklin Gothic Demi" pitchFamily="34" charset="0"/>
                <a:cs typeface="Arial" pitchFamily="34" charset="0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 rot="16200000">
              <a:off x="1973610" y="3541851"/>
              <a:ext cx="1851354" cy="643518"/>
            </a:xfrm>
            <a:prstGeom prst="roundRect">
              <a:avLst>
                <a:gd name="adj" fmla="val 7804"/>
              </a:avLst>
            </a:prstGeom>
            <a:solidFill>
              <a:schemeClr val="accent2"/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ranklin Gothic Demi" pitchFamily="34" charset="0"/>
                  <a:cs typeface="Arial" pitchFamily="34" charset="0"/>
                </a:rPr>
                <a:t>Map/Reduce</a:t>
              </a:r>
              <a:endParaRPr lang="en-US" sz="1800" b="0" kern="0" dirty="0" smtClean="0">
                <a:solidFill>
                  <a:srgbClr val="FFFFFF"/>
                </a:solidFill>
                <a:latin typeface="Franklin Gothic Demi" pitchFamily="34" charset="0"/>
                <a:cs typeface="Arial" pitchFamily="34" charset="0"/>
              </a:endParaRPr>
            </a:p>
          </p:txBody>
        </p:sp>
        <p:sp>
          <p:nvSpPr>
            <p:cNvPr id="13" name="Can 12"/>
            <p:cNvSpPr/>
            <p:nvPr/>
          </p:nvSpPr>
          <p:spPr>
            <a:xfrm>
              <a:off x="6621824" y="3356798"/>
              <a:ext cx="1023576" cy="914400"/>
            </a:xfrm>
            <a:prstGeom prst="can">
              <a:avLst>
                <a:gd name="adj" fmla="val 13585"/>
              </a:avLst>
            </a:prstGeom>
            <a:gradFill rotWithShape="1">
              <a:gsLst>
                <a:gs pos="0">
                  <a:srgbClr val="002855">
                    <a:shade val="51000"/>
                    <a:satMod val="130000"/>
                  </a:srgbClr>
                </a:gs>
                <a:gs pos="80000">
                  <a:srgbClr val="002855">
                    <a:shade val="93000"/>
                    <a:satMod val="130000"/>
                  </a:srgbClr>
                </a:gs>
                <a:gs pos="100000">
                  <a:srgbClr val="002855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91440" tIns="45720" rIns="91440" bIns="45720" rtlCol="0" anchor="ctr" anchorCtr="0"/>
            <a:lstStyle/>
            <a:p>
              <a:pPr lvl="0" algn="ctr">
                <a:lnSpc>
                  <a:spcPts val="1000"/>
                </a:lnSpc>
                <a:defRPr/>
              </a:pPr>
              <a:r>
                <a: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rPr>
                <a:t>Mart</a:t>
              </a:r>
            </a:p>
          </p:txBody>
        </p:sp>
        <p:sp>
          <p:nvSpPr>
            <p:cNvPr id="14" name="TextBox 22"/>
            <p:cNvSpPr txBox="1">
              <a:spLocks noChangeArrowheads="1"/>
            </p:cNvSpPr>
            <p:nvPr/>
          </p:nvSpPr>
          <p:spPr bwMode="auto">
            <a:xfrm>
              <a:off x="6328834" y="4389439"/>
              <a:ext cx="16637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latin typeface="Franklin Gothic Medium Cond" pitchFamily="34" charset="0"/>
                </a:rPr>
                <a:t>Model Data</a:t>
              </a:r>
              <a:endParaRPr lang="en-US" dirty="0">
                <a:latin typeface="Franklin Gothic Medium Cond" pitchFamily="34" charset="0"/>
              </a:endParaRPr>
            </a:p>
          </p:txBody>
        </p:sp>
        <p:sp>
          <p:nvSpPr>
            <p:cNvPr id="15" name="TextBox 22"/>
            <p:cNvSpPr txBox="1">
              <a:spLocks noChangeArrowheads="1"/>
            </p:cNvSpPr>
            <p:nvPr/>
          </p:nvSpPr>
          <p:spPr bwMode="auto">
            <a:xfrm>
              <a:off x="299646" y="1828800"/>
              <a:ext cx="159866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dist"/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  <a:latin typeface="Franklin Gothic Demi Cond" pitchFamily="34" charset="0"/>
                </a:rPr>
                <a:t>COLLECT</a:t>
              </a:r>
              <a:endParaRPr lang="en-US" sz="2400" dirty="0">
                <a:solidFill>
                  <a:schemeClr val="bg1">
                    <a:lumMod val="50000"/>
                  </a:schemeClr>
                </a:solidFill>
                <a:latin typeface="Franklin Gothic Demi Cond" pitchFamily="34" charset="0"/>
              </a:endParaRPr>
            </a:p>
          </p:txBody>
        </p:sp>
        <p:sp>
          <p:nvSpPr>
            <p:cNvPr id="16" name="TextBox 22"/>
            <p:cNvSpPr txBox="1">
              <a:spLocks noChangeArrowheads="1"/>
            </p:cNvSpPr>
            <p:nvPr/>
          </p:nvSpPr>
          <p:spPr bwMode="auto">
            <a:xfrm>
              <a:off x="2370202" y="1828800"/>
              <a:ext cx="111844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dist"/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  <a:latin typeface="Franklin Gothic Demi Cond" pitchFamily="34" charset="0"/>
                </a:rPr>
                <a:t>CURATE</a:t>
              </a:r>
              <a:endParaRPr lang="en-US" sz="2400" dirty="0">
                <a:solidFill>
                  <a:schemeClr val="bg1">
                    <a:lumMod val="50000"/>
                  </a:schemeClr>
                </a:solidFill>
                <a:latin typeface="Franklin Gothic Demi Cond" pitchFamily="34" charset="0"/>
              </a:endParaRPr>
            </a:p>
          </p:txBody>
        </p:sp>
        <p:sp>
          <p:nvSpPr>
            <p:cNvPr id="17" name="TextBox 22"/>
            <p:cNvSpPr txBox="1">
              <a:spLocks noChangeArrowheads="1"/>
            </p:cNvSpPr>
            <p:nvPr/>
          </p:nvSpPr>
          <p:spPr bwMode="auto">
            <a:xfrm>
              <a:off x="4331126" y="1828800"/>
              <a:ext cx="122456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dist"/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  <a:latin typeface="Franklin Gothic Demi Cond" pitchFamily="34" charset="0"/>
                </a:rPr>
                <a:t>ANALYZE</a:t>
              </a:r>
              <a:endParaRPr lang="en-US" sz="2400" dirty="0">
                <a:solidFill>
                  <a:schemeClr val="bg1">
                    <a:lumMod val="50000"/>
                  </a:schemeClr>
                </a:solidFill>
                <a:latin typeface="Franklin Gothic Demi Cond" pitchFamily="34" charset="0"/>
              </a:endParaRPr>
            </a:p>
          </p:txBody>
        </p:sp>
        <p:sp>
          <p:nvSpPr>
            <p:cNvPr id="18" name="TextBox 22"/>
            <p:cNvSpPr txBox="1">
              <a:spLocks noChangeArrowheads="1"/>
            </p:cNvSpPr>
            <p:nvPr/>
          </p:nvSpPr>
          <p:spPr bwMode="auto">
            <a:xfrm>
              <a:off x="7902140" y="1828800"/>
              <a:ext cx="80748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dist"/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  <a:latin typeface="Franklin Gothic Demi Cond" pitchFamily="34" charset="0"/>
                </a:rPr>
                <a:t>ACT</a:t>
              </a:r>
              <a:endParaRPr lang="en-US" sz="2400" dirty="0">
                <a:solidFill>
                  <a:schemeClr val="bg1">
                    <a:lumMod val="50000"/>
                  </a:schemeClr>
                </a:solidFill>
                <a:latin typeface="Franklin Gothic Demi Cond" pitchFamily="34" charset="0"/>
              </a:endParaRPr>
            </a:p>
          </p:txBody>
        </p:sp>
        <p:sp>
          <p:nvSpPr>
            <p:cNvPr id="19" name="TextBox 22"/>
            <p:cNvSpPr txBox="1">
              <a:spLocks noChangeArrowheads="1"/>
            </p:cNvSpPr>
            <p:nvPr/>
          </p:nvSpPr>
          <p:spPr bwMode="auto">
            <a:xfrm>
              <a:off x="1489275" y="2544567"/>
              <a:ext cx="898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dist"/>
              <a:r>
                <a:rPr lang="en-US" sz="2000" dirty="0" smtClean="0">
                  <a:solidFill>
                    <a:srgbClr val="C00000"/>
                  </a:solidFill>
                  <a:latin typeface="Franklin Gothic Demi Cond" pitchFamily="34" charset="0"/>
                </a:rPr>
                <a:t>Volume</a:t>
              </a:r>
              <a:endParaRPr lang="en-US" sz="2000" dirty="0">
                <a:solidFill>
                  <a:srgbClr val="C00000"/>
                </a:solidFill>
                <a:latin typeface="Franklin Gothic Demi Cond" pitchFamily="34" charset="0"/>
              </a:endParaRPr>
            </a:p>
          </p:txBody>
        </p:sp>
        <p:sp>
          <p:nvSpPr>
            <p:cNvPr id="20" name="TextBox 22"/>
            <p:cNvSpPr txBox="1">
              <a:spLocks noChangeArrowheads="1"/>
            </p:cNvSpPr>
            <p:nvPr/>
          </p:nvSpPr>
          <p:spPr bwMode="auto">
            <a:xfrm>
              <a:off x="5759757" y="5453729"/>
              <a:ext cx="125066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dist"/>
              <a:r>
                <a:rPr lang="en-US" sz="2000" dirty="0" smtClean="0">
                  <a:solidFill>
                    <a:srgbClr val="C00000"/>
                  </a:solidFill>
                  <a:latin typeface="Franklin Gothic Demi Cond" pitchFamily="34" charset="0"/>
                </a:rPr>
                <a:t>Complexity</a:t>
              </a:r>
              <a:endParaRPr lang="en-US" sz="2000" dirty="0">
                <a:solidFill>
                  <a:srgbClr val="C00000"/>
                </a:solidFill>
                <a:latin typeface="Franklin Gothic Demi Cond" pitchFamily="34" charset="0"/>
              </a:endParaRPr>
            </a:p>
          </p:txBody>
        </p:sp>
        <p:sp>
          <p:nvSpPr>
            <p:cNvPr id="21" name="Can 20"/>
            <p:cNvSpPr/>
            <p:nvPr/>
          </p:nvSpPr>
          <p:spPr>
            <a:xfrm>
              <a:off x="4644308" y="5194065"/>
              <a:ext cx="1023576" cy="914400"/>
            </a:xfrm>
            <a:prstGeom prst="can">
              <a:avLst>
                <a:gd name="adj" fmla="val 13585"/>
              </a:avLst>
            </a:prstGeom>
            <a:gradFill rotWithShape="1">
              <a:gsLst>
                <a:gs pos="0">
                  <a:srgbClr val="002855">
                    <a:shade val="51000"/>
                    <a:satMod val="130000"/>
                  </a:srgbClr>
                </a:gs>
                <a:gs pos="80000">
                  <a:srgbClr val="002855">
                    <a:shade val="93000"/>
                    <a:satMod val="130000"/>
                  </a:srgbClr>
                </a:gs>
                <a:gs pos="100000">
                  <a:srgbClr val="002855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91440" tIns="45720" rIns="91440" bIns="45720" rtlCol="0" anchor="ctr" anchorCtr="0"/>
            <a:lstStyle/>
            <a:p>
              <a:pPr lvl="0" algn="ctr">
                <a:lnSpc>
                  <a:spcPts val="1000"/>
                </a:lnSpc>
                <a:defRPr/>
              </a:pPr>
              <a:r>
                <a: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rPr>
                <a:t>Domain</a:t>
              </a: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2030195" y="4830180"/>
              <a:ext cx="1730564" cy="1037504"/>
            </a:xfrm>
            <a:prstGeom prst="roundRect">
              <a:avLst>
                <a:gd name="adj" fmla="val 7804"/>
              </a:avLst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ranklin Gothic Demi" pitchFamily="34" charset="0"/>
                  <a:cs typeface="Arial" pitchFamily="34" charset="0"/>
                </a:rPr>
                <a:t>Cleanse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800" b="0" kern="0" dirty="0" smtClean="0">
                  <a:solidFill>
                    <a:srgbClr val="FFFFFF"/>
                  </a:solidFill>
                  <a:latin typeface="Franklin Gothic Demi" pitchFamily="34" charset="0"/>
                  <a:cs typeface="Arial" pitchFamily="34" charset="0"/>
                </a:rPr>
                <a:t>Transform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800" kern="0" dirty="0" smtClean="0">
                  <a:solidFill>
                    <a:srgbClr val="FFFFFF"/>
                  </a:solidFill>
                  <a:latin typeface="Franklin Gothic Demi" pitchFamily="34" charset="0"/>
                  <a:cs typeface="Arial" pitchFamily="34" charset="0"/>
                </a:rPr>
                <a:t>Analyze</a:t>
              </a:r>
              <a:endParaRPr lang="en-US" sz="1800" b="0" kern="0" dirty="0" smtClean="0">
                <a:solidFill>
                  <a:srgbClr val="FFFFFF"/>
                </a:solidFill>
                <a:latin typeface="Franklin Gothic Demi" pitchFamily="34" charset="0"/>
                <a:cs typeface="Arial" pitchFamily="34" charset="0"/>
              </a:endParaRPr>
            </a:p>
          </p:txBody>
        </p:sp>
        <p:sp>
          <p:nvSpPr>
            <p:cNvPr id="23" name="Right Arrow 22"/>
            <p:cNvSpPr/>
            <p:nvPr/>
          </p:nvSpPr>
          <p:spPr>
            <a:xfrm>
              <a:off x="3471328" y="3462868"/>
              <a:ext cx="685800" cy="710368"/>
            </a:xfrm>
            <a:prstGeom prst="rightArrow">
              <a:avLst/>
            </a:prstGeom>
            <a:gradFill flip="none" rotWithShape="1">
              <a:gsLst>
                <a:gs pos="0">
                  <a:srgbClr val="006BB5">
                    <a:lumMod val="40000"/>
                    <a:lumOff val="60000"/>
                    <a:shade val="30000"/>
                    <a:satMod val="115000"/>
                  </a:srgbClr>
                </a:gs>
                <a:gs pos="58000">
                  <a:srgbClr val="006BB5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73268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Velocity Template – store after analytics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31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99646" y="1820334"/>
            <a:ext cx="8365382" cy="3789272"/>
            <a:chOff x="299646" y="1820334"/>
            <a:chExt cx="8365382" cy="3789272"/>
          </a:xfrm>
        </p:grpSpPr>
        <p:sp>
          <p:nvSpPr>
            <p:cNvPr id="6" name="Right Arrow 5"/>
            <p:cNvSpPr/>
            <p:nvPr/>
          </p:nvSpPr>
          <p:spPr>
            <a:xfrm>
              <a:off x="3022488" y="3116880"/>
              <a:ext cx="4199579" cy="302509"/>
            </a:xfrm>
            <a:prstGeom prst="rightArrow">
              <a:avLst/>
            </a:prstGeom>
            <a:gradFill flip="none" rotWithShape="1">
              <a:gsLst>
                <a:gs pos="0">
                  <a:srgbClr val="006BB5">
                    <a:lumMod val="40000"/>
                    <a:lumOff val="60000"/>
                    <a:shade val="30000"/>
                    <a:satMod val="115000"/>
                  </a:srgbClr>
                </a:gs>
                <a:gs pos="58000">
                  <a:srgbClr val="006BB5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" name="TextBox 22"/>
            <p:cNvSpPr txBox="1">
              <a:spLocks noChangeArrowheads="1"/>
            </p:cNvSpPr>
            <p:nvPr/>
          </p:nvSpPr>
          <p:spPr bwMode="auto">
            <a:xfrm>
              <a:off x="299646" y="1828800"/>
              <a:ext cx="159866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dist"/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  <a:latin typeface="Franklin Gothic Demi Cond" pitchFamily="34" charset="0"/>
                </a:rPr>
                <a:t>COLLECT</a:t>
              </a:r>
              <a:endParaRPr lang="en-US" sz="2400" dirty="0">
                <a:solidFill>
                  <a:schemeClr val="bg1">
                    <a:lumMod val="50000"/>
                  </a:schemeClr>
                </a:solidFill>
                <a:latin typeface="Franklin Gothic Demi Cond" pitchFamily="34" charset="0"/>
              </a:endParaRPr>
            </a:p>
          </p:txBody>
        </p:sp>
        <p:sp>
          <p:nvSpPr>
            <p:cNvPr id="8" name="TextBox 22"/>
            <p:cNvSpPr txBox="1">
              <a:spLocks noChangeArrowheads="1"/>
            </p:cNvSpPr>
            <p:nvPr/>
          </p:nvSpPr>
          <p:spPr bwMode="auto">
            <a:xfrm>
              <a:off x="2036725" y="1828800"/>
              <a:ext cx="111844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dist"/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  <a:latin typeface="Franklin Gothic Demi Cond" pitchFamily="34" charset="0"/>
                </a:rPr>
                <a:t>CURATE</a:t>
              </a:r>
              <a:endParaRPr lang="en-US" sz="2400" dirty="0">
                <a:solidFill>
                  <a:schemeClr val="bg1">
                    <a:lumMod val="50000"/>
                  </a:schemeClr>
                </a:solidFill>
                <a:latin typeface="Franklin Gothic Demi Cond" pitchFamily="34" charset="0"/>
              </a:endParaRPr>
            </a:p>
          </p:txBody>
        </p:sp>
        <p:sp>
          <p:nvSpPr>
            <p:cNvPr id="9" name="TextBox 22"/>
            <p:cNvSpPr txBox="1">
              <a:spLocks noChangeArrowheads="1"/>
            </p:cNvSpPr>
            <p:nvPr/>
          </p:nvSpPr>
          <p:spPr bwMode="auto">
            <a:xfrm>
              <a:off x="6032916" y="1820334"/>
              <a:ext cx="122456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dist"/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  <a:latin typeface="Franklin Gothic Demi Cond" pitchFamily="34" charset="0"/>
                </a:rPr>
                <a:t>ANALYZE</a:t>
              </a:r>
              <a:endParaRPr lang="en-US" sz="2400" dirty="0">
                <a:solidFill>
                  <a:schemeClr val="bg1">
                    <a:lumMod val="50000"/>
                  </a:schemeClr>
                </a:solidFill>
                <a:latin typeface="Franklin Gothic Demi Cond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7546526" y="1828800"/>
              <a:ext cx="80748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dist"/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  <a:latin typeface="Franklin Gothic Demi Cond" pitchFamily="34" charset="0"/>
                </a:rPr>
                <a:t>ACT</a:t>
              </a:r>
              <a:endParaRPr lang="en-US" sz="2400" dirty="0">
                <a:solidFill>
                  <a:schemeClr val="bg1">
                    <a:lumMod val="50000"/>
                  </a:schemeClr>
                </a:solidFill>
                <a:latin typeface="Franklin Gothic Demi Cond" pitchFamily="34" charset="0"/>
              </a:endParaRPr>
            </a:p>
          </p:txBody>
        </p:sp>
        <p:sp>
          <p:nvSpPr>
            <p:cNvPr id="11" name="TextBox 22"/>
            <p:cNvSpPr txBox="1">
              <a:spLocks noChangeArrowheads="1"/>
            </p:cNvSpPr>
            <p:nvPr/>
          </p:nvSpPr>
          <p:spPr bwMode="auto">
            <a:xfrm>
              <a:off x="4441363" y="4884787"/>
              <a:ext cx="16637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latin typeface="Franklin Gothic Medium Cond" pitchFamily="34" charset="0"/>
                </a:rPr>
                <a:t>Enriched </a:t>
              </a:r>
              <a:br>
                <a:rPr lang="en-US" dirty="0" smtClean="0">
                  <a:latin typeface="Franklin Gothic Medium Cond" pitchFamily="34" charset="0"/>
                </a:rPr>
              </a:br>
              <a:r>
                <a:rPr lang="en-US" dirty="0" smtClean="0">
                  <a:latin typeface="Franklin Gothic Medium Cond" pitchFamily="34" charset="0"/>
                </a:rPr>
                <a:t>Data Cluster</a:t>
              </a:r>
              <a:endParaRPr lang="en-US" dirty="0">
                <a:latin typeface="Franklin Gothic Medium Cond" pitchFamily="34" charset="0"/>
              </a:endParaRPr>
            </a:p>
          </p:txBody>
        </p:sp>
        <p:sp>
          <p:nvSpPr>
            <p:cNvPr id="12" name="TextBox 22"/>
            <p:cNvSpPr txBox="1">
              <a:spLocks noChangeArrowheads="1"/>
            </p:cNvSpPr>
            <p:nvPr/>
          </p:nvSpPr>
          <p:spPr bwMode="auto">
            <a:xfrm>
              <a:off x="457199" y="4211638"/>
              <a:ext cx="94198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dist"/>
              <a:r>
                <a:rPr lang="en-US" sz="2000" dirty="0" smtClean="0">
                  <a:solidFill>
                    <a:srgbClr val="C00000"/>
                  </a:solidFill>
                  <a:latin typeface="Franklin Gothic Demi Cond" pitchFamily="34" charset="0"/>
                </a:rPr>
                <a:t>Velocity</a:t>
              </a:r>
              <a:endParaRPr lang="en-US" sz="2000" dirty="0">
                <a:solidFill>
                  <a:srgbClr val="C00000"/>
                </a:solidFill>
                <a:latin typeface="Franklin Gothic Demi Cond" pitchFamily="34" charset="0"/>
              </a:endParaRPr>
            </a:p>
          </p:txBody>
        </p:sp>
        <p:sp>
          <p:nvSpPr>
            <p:cNvPr id="13" name="TextBox 22"/>
            <p:cNvSpPr txBox="1">
              <a:spLocks noChangeArrowheads="1"/>
            </p:cNvSpPr>
            <p:nvPr/>
          </p:nvSpPr>
          <p:spPr bwMode="auto">
            <a:xfrm>
              <a:off x="5402771" y="3663481"/>
              <a:ext cx="898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dist"/>
              <a:r>
                <a:rPr lang="en-US" sz="2000" dirty="0" smtClean="0">
                  <a:solidFill>
                    <a:srgbClr val="C00000"/>
                  </a:solidFill>
                  <a:latin typeface="Franklin Gothic Demi Cond" pitchFamily="34" charset="0"/>
                </a:rPr>
                <a:t>Volume</a:t>
              </a:r>
              <a:endParaRPr lang="en-US" sz="2000" dirty="0">
                <a:solidFill>
                  <a:srgbClr val="C00000"/>
                </a:solidFill>
                <a:latin typeface="Franklin Gothic Demi Cond" pitchFamily="34" charset="0"/>
              </a:endParaRPr>
            </a:p>
          </p:txBody>
        </p:sp>
        <p:sp>
          <p:nvSpPr>
            <p:cNvPr id="14" name="Right Arrow 13"/>
            <p:cNvSpPr/>
            <p:nvPr/>
          </p:nvSpPr>
          <p:spPr>
            <a:xfrm>
              <a:off x="457199" y="3268135"/>
              <a:ext cx="640201" cy="710368"/>
            </a:xfrm>
            <a:prstGeom prst="rightArrow">
              <a:avLst/>
            </a:prstGeom>
            <a:gradFill flip="none" rotWithShape="1">
              <a:gsLst>
                <a:gs pos="0">
                  <a:srgbClr val="006BB5">
                    <a:lumMod val="40000"/>
                    <a:lumOff val="60000"/>
                    <a:shade val="30000"/>
                    <a:satMod val="115000"/>
                  </a:srgbClr>
                </a:gs>
                <a:gs pos="58000">
                  <a:srgbClr val="006BB5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 rot="16200000">
              <a:off x="1640055" y="4401312"/>
              <a:ext cx="860335" cy="302509"/>
            </a:xfrm>
            <a:prstGeom prst="rightArrow">
              <a:avLst/>
            </a:prstGeom>
            <a:gradFill flip="none" rotWithShape="1">
              <a:gsLst>
                <a:gs pos="0">
                  <a:srgbClr val="006BB5">
                    <a:lumMod val="40000"/>
                    <a:lumOff val="60000"/>
                    <a:shade val="30000"/>
                    <a:satMod val="115000"/>
                  </a:srgbClr>
                </a:gs>
                <a:gs pos="58000">
                  <a:srgbClr val="006BB5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3144645" y="3572945"/>
              <a:ext cx="639955" cy="583370"/>
            </a:xfrm>
            <a:prstGeom prst="rightArrow">
              <a:avLst/>
            </a:prstGeom>
            <a:gradFill flip="none" rotWithShape="1">
              <a:gsLst>
                <a:gs pos="0">
                  <a:srgbClr val="006BB5">
                    <a:lumMod val="40000"/>
                    <a:lumOff val="60000"/>
                    <a:shade val="30000"/>
                    <a:satMod val="115000"/>
                  </a:srgbClr>
                </a:gs>
                <a:gs pos="58000">
                  <a:srgbClr val="006BB5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4125738" y="3522146"/>
              <a:ext cx="1380551" cy="1358664"/>
              <a:chOff x="7366891" y="2904067"/>
              <a:chExt cx="1380551" cy="1358664"/>
            </a:xfrm>
          </p:grpSpPr>
          <p:sp>
            <p:nvSpPr>
              <p:cNvPr id="25" name="Can 24"/>
              <p:cNvSpPr/>
              <p:nvPr/>
            </p:nvSpPr>
            <p:spPr>
              <a:xfrm>
                <a:off x="7366891" y="2904067"/>
                <a:ext cx="466151" cy="444264"/>
              </a:xfrm>
              <a:prstGeom prst="can">
                <a:avLst>
                  <a:gd name="adj" fmla="val 13585"/>
                </a:avLst>
              </a:prstGeom>
              <a:gradFill rotWithShape="1">
                <a:gsLst>
                  <a:gs pos="0">
                    <a:srgbClr val="002855">
                      <a:shade val="51000"/>
                      <a:satMod val="130000"/>
                    </a:srgbClr>
                  </a:gs>
                  <a:gs pos="80000">
                    <a:srgbClr val="002855">
                      <a:shade val="93000"/>
                      <a:satMod val="130000"/>
                    </a:srgbClr>
                  </a:gs>
                  <a:gs pos="100000">
                    <a:srgbClr val="00285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26" name="Can 25"/>
              <p:cNvSpPr/>
              <p:nvPr/>
            </p:nvSpPr>
            <p:spPr>
              <a:xfrm>
                <a:off x="7519291" y="3056467"/>
                <a:ext cx="466151" cy="444264"/>
              </a:xfrm>
              <a:prstGeom prst="can">
                <a:avLst>
                  <a:gd name="adj" fmla="val 13585"/>
                </a:avLst>
              </a:prstGeom>
              <a:gradFill rotWithShape="1">
                <a:gsLst>
                  <a:gs pos="0">
                    <a:srgbClr val="002855">
                      <a:shade val="51000"/>
                      <a:satMod val="130000"/>
                    </a:srgbClr>
                  </a:gs>
                  <a:gs pos="80000">
                    <a:srgbClr val="002855">
                      <a:shade val="93000"/>
                      <a:satMod val="130000"/>
                    </a:srgbClr>
                  </a:gs>
                  <a:gs pos="100000">
                    <a:srgbClr val="00285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27" name="Can 26"/>
              <p:cNvSpPr/>
              <p:nvPr/>
            </p:nvSpPr>
            <p:spPr>
              <a:xfrm>
                <a:off x="7671691" y="3208867"/>
                <a:ext cx="466151" cy="444264"/>
              </a:xfrm>
              <a:prstGeom prst="can">
                <a:avLst>
                  <a:gd name="adj" fmla="val 13585"/>
                </a:avLst>
              </a:prstGeom>
              <a:gradFill rotWithShape="1">
                <a:gsLst>
                  <a:gs pos="0">
                    <a:srgbClr val="002855">
                      <a:shade val="51000"/>
                      <a:satMod val="130000"/>
                    </a:srgbClr>
                  </a:gs>
                  <a:gs pos="80000">
                    <a:srgbClr val="002855">
                      <a:shade val="93000"/>
                      <a:satMod val="130000"/>
                    </a:srgbClr>
                  </a:gs>
                  <a:gs pos="100000">
                    <a:srgbClr val="00285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28" name="Can 27"/>
              <p:cNvSpPr/>
              <p:nvPr/>
            </p:nvSpPr>
            <p:spPr>
              <a:xfrm>
                <a:off x="7824091" y="3361267"/>
                <a:ext cx="466151" cy="444264"/>
              </a:xfrm>
              <a:prstGeom prst="can">
                <a:avLst>
                  <a:gd name="adj" fmla="val 13585"/>
                </a:avLst>
              </a:prstGeom>
              <a:gradFill rotWithShape="1">
                <a:gsLst>
                  <a:gs pos="0">
                    <a:srgbClr val="002855">
                      <a:shade val="51000"/>
                      <a:satMod val="130000"/>
                    </a:srgbClr>
                  </a:gs>
                  <a:gs pos="80000">
                    <a:srgbClr val="002855">
                      <a:shade val="93000"/>
                      <a:satMod val="130000"/>
                    </a:srgbClr>
                  </a:gs>
                  <a:gs pos="100000">
                    <a:srgbClr val="00285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29" name="Can 28"/>
              <p:cNvSpPr/>
              <p:nvPr/>
            </p:nvSpPr>
            <p:spPr>
              <a:xfrm>
                <a:off x="7976491" y="3513667"/>
                <a:ext cx="466151" cy="444264"/>
              </a:xfrm>
              <a:prstGeom prst="can">
                <a:avLst>
                  <a:gd name="adj" fmla="val 13585"/>
                </a:avLst>
              </a:prstGeom>
              <a:gradFill rotWithShape="1">
                <a:gsLst>
                  <a:gs pos="0">
                    <a:srgbClr val="002855">
                      <a:shade val="51000"/>
                      <a:satMod val="130000"/>
                    </a:srgbClr>
                  </a:gs>
                  <a:gs pos="80000">
                    <a:srgbClr val="002855">
                      <a:shade val="93000"/>
                      <a:satMod val="130000"/>
                    </a:srgbClr>
                  </a:gs>
                  <a:gs pos="100000">
                    <a:srgbClr val="00285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30" name="Can 29"/>
              <p:cNvSpPr/>
              <p:nvPr/>
            </p:nvSpPr>
            <p:spPr>
              <a:xfrm>
                <a:off x="8128891" y="3666067"/>
                <a:ext cx="466151" cy="444264"/>
              </a:xfrm>
              <a:prstGeom prst="can">
                <a:avLst>
                  <a:gd name="adj" fmla="val 13585"/>
                </a:avLst>
              </a:prstGeom>
              <a:gradFill rotWithShape="1">
                <a:gsLst>
                  <a:gs pos="0">
                    <a:srgbClr val="002855">
                      <a:shade val="51000"/>
                      <a:satMod val="130000"/>
                    </a:srgbClr>
                  </a:gs>
                  <a:gs pos="80000">
                    <a:srgbClr val="002855">
                      <a:shade val="93000"/>
                      <a:satMod val="130000"/>
                    </a:srgbClr>
                  </a:gs>
                  <a:gs pos="100000">
                    <a:srgbClr val="00285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31" name="Can 30"/>
              <p:cNvSpPr/>
              <p:nvPr/>
            </p:nvSpPr>
            <p:spPr>
              <a:xfrm>
                <a:off x="8281291" y="3818467"/>
                <a:ext cx="466151" cy="444264"/>
              </a:xfrm>
              <a:prstGeom prst="can">
                <a:avLst>
                  <a:gd name="adj" fmla="val 13585"/>
                </a:avLst>
              </a:prstGeom>
              <a:gradFill rotWithShape="1">
                <a:gsLst>
                  <a:gs pos="0">
                    <a:srgbClr val="002855">
                      <a:shade val="51000"/>
                      <a:satMod val="130000"/>
                    </a:srgbClr>
                  </a:gs>
                  <a:gs pos="80000">
                    <a:srgbClr val="002855">
                      <a:shade val="93000"/>
                      <a:satMod val="130000"/>
                    </a:srgbClr>
                  </a:gs>
                  <a:gs pos="100000">
                    <a:srgbClr val="00285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8" name="Rounded Rectangle 17"/>
            <p:cNvSpPr/>
            <p:nvPr/>
          </p:nvSpPr>
          <p:spPr>
            <a:xfrm>
              <a:off x="7235507" y="2886992"/>
              <a:ext cx="1429521" cy="762284"/>
            </a:xfrm>
            <a:prstGeom prst="roundRect">
              <a:avLst>
                <a:gd name="adj" fmla="val 7804"/>
              </a:avLst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None/>
                <a:tabLst/>
                <a:defRPr/>
              </a:pPr>
              <a:endParaRPr kumimoji="0" lang="en-US" sz="40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 pitchFamily="34" charset="0"/>
                <a:cs typeface="Arial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None/>
                <a:tabLst/>
                <a:defRPr/>
              </a:pPr>
              <a:r>
                <a:rPr kumimoji="0" lang="en-US" sz="18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ranklin Gothic Demi" pitchFamily="34" charset="0"/>
                  <a:cs typeface="Arial" pitchFamily="34" charset="0"/>
                </a:rPr>
                <a:t>Alerting</a:t>
              </a:r>
              <a:endParaRPr lang="en-US" sz="1800" b="0" kern="0" dirty="0" smtClean="0">
                <a:solidFill>
                  <a:srgbClr val="FFFFFF"/>
                </a:solidFill>
                <a:latin typeface="Franklin Gothic Demi" pitchFamily="34" charset="0"/>
                <a:cs typeface="Arial" pitchFamily="34" charset="0"/>
              </a:endParaRPr>
            </a:p>
          </p:txBody>
        </p:sp>
        <p:sp>
          <p:nvSpPr>
            <p:cNvPr id="19" name="Can 18"/>
            <p:cNvSpPr/>
            <p:nvPr/>
          </p:nvSpPr>
          <p:spPr>
            <a:xfrm>
              <a:off x="1558434" y="4897743"/>
              <a:ext cx="1023576" cy="711863"/>
            </a:xfrm>
            <a:prstGeom prst="can">
              <a:avLst>
                <a:gd name="adj" fmla="val 13585"/>
              </a:avLst>
            </a:prstGeom>
            <a:gradFill rotWithShape="1">
              <a:gsLst>
                <a:gs pos="0">
                  <a:srgbClr val="002855">
                    <a:shade val="51000"/>
                    <a:satMod val="130000"/>
                  </a:srgbClr>
                </a:gs>
                <a:gs pos="80000">
                  <a:srgbClr val="002855">
                    <a:shade val="93000"/>
                    <a:satMod val="130000"/>
                  </a:srgbClr>
                </a:gs>
                <a:gs pos="100000">
                  <a:srgbClr val="002855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91440" tIns="45720" rIns="91440" bIns="45720" rtlCol="0" anchor="ctr" anchorCtr="0"/>
            <a:lstStyle/>
            <a:p>
              <a:pPr lvl="0" algn="ctr">
                <a:lnSpc>
                  <a:spcPts val="1000"/>
                </a:lnSpc>
                <a:defRPr/>
              </a:pPr>
              <a:r>
                <a: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rPr>
                <a:t>Domain</a:t>
              </a: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1257611" y="2770477"/>
              <a:ext cx="1051895" cy="728149"/>
            </a:xfrm>
            <a:prstGeom prst="roundRect">
              <a:avLst>
                <a:gd name="adj" fmla="val 7804"/>
              </a:avLst>
            </a:prstGeom>
            <a:solidFill>
              <a:schemeClr val="accent2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None/>
                <a:tabLst/>
                <a:defRPr/>
              </a:pPr>
              <a:endParaRPr kumimoji="0" lang="en-US" sz="40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 pitchFamily="34" charset="0"/>
                <a:cs typeface="Arial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None/>
                <a:tabLst/>
                <a:defRPr/>
              </a:pPr>
              <a:endParaRPr lang="en-US" sz="1800" b="0" kern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Franklin Gothic Demi" pitchFamily="34" charset="0"/>
                <a:cs typeface="Arial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1410011" y="2922877"/>
              <a:ext cx="1051895" cy="728149"/>
            </a:xfrm>
            <a:prstGeom prst="roundRect">
              <a:avLst>
                <a:gd name="adj" fmla="val 7804"/>
              </a:avLst>
            </a:prstGeom>
            <a:solidFill>
              <a:schemeClr val="accent2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None/>
                <a:tabLst/>
                <a:defRPr/>
              </a:pPr>
              <a:endParaRPr kumimoji="0" lang="en-US" sz="40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 pitchFamily="34" charset="0"/>
                <a:cs typeface="Arial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None/>
                <a:tabLst/>
                <a:defRPr/>
              </a:pPr>
              <a:endParaRPr lang="en-US" sz="1800" b="0" kern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Franklin Gothic Demi" pitchFamily="34" charset="0"/>
                <a:cs typeface="Arial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1562411" y="3075277"/>
              <a:ext cx="1051895" cy="728149"/>
            </a:xfrm>
            <a:prstGeom prst="roundRect">
              <a:avLst>
                <a:gd name="adj" fmla="val 7804"/>
              </a:avLst>
            </a:prstGeom>
            <a:solidFill>
              <a:schemeClr val="accent2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None/>
                <a:tabLst/>
                <a:defRPr/>
              </a:pPr>
              <a:endParaRPr kumimoji="0" lang="en-US" sz="40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 pitchFamily="34" charset="0"/>
                <a:cs typeface="Arial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None/>
                <a:tabLst/>
                <a:defRPr/>
              </a:pPr>
              <a:endParaRPr lang="en-US" sz="1800" b="0" kern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Franklin Gothic Demi" pitchFamily="34" charset="0"/>
                <a:cs typeface="Arial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1714811" y="3227677"/>
              <a:ext cx="1051895" cy="728149"/>
            </a:xfrm>
            <a:prstGeom prst="roundRect">
              <a:avLst>
                <a:gd name="adj" fmla="val 7804"/>
              </a:avLst>
            </a:prstGeom>
            <a:solidFill>
              <a:schemeClr val="accent2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None/>
                <a:tabLst/>
                <a:defRPr/>
              </a:pPr>
              <a:endParaRPr kumimoji="0" lang="en-US" sz="40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 pitchFamily="34" charset="0"/>
                <a:cs typeface="Arial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None/>
                <a:tabLst/>
                <a:defRPr/>
              </a:pPr>
              <a:endParaRPr lang="en-US" sz="1800" b="0" kern="0" dirty="0" smtClean="0">
                <a:solidFill>
                  <a:schemeClr val="accent2">
                    <a:lumMod val="75000"/>
                    <a:lumOff val="25000"/>
                  </a:schemeClr>
                </a:solidFill>
                <a:latin typeface="Franklin Gothic Demi" pitchFamily="34" charset="0"/>
                <a:cs typeface="Arial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1833355" y="3378810"/>
              <a:ext cx="1051895" cy="728149"/>
            </a:xfrm>
            <a:prstGeom prst="roundRect">
              <a:avLst>
                <a:gd name="adj" fmla="val 7804"/>
              </a:avLst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None/>
                <a:tabLst/>
                <a:defRPr/>
              </a:pPr>
              <a:r>
                <a:rPr kumimoji="0" lang="en-US" sz="16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ranklin Gothic Demi" pitchFamily="34" charset="0"/>
                  <a:cs typeface="Arial" pitchFamily="34" charset="0"/>
                </a:rPr>
                <a:t>Cleanse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buClrTx/>
                <a:buSzTx/>
                <a:buFontTx/>
                <a:buNone/>
                <a:tabLst/>
                <a:defRPr/>
              </a:pPr>
              <a:r>
                <a:rPr lang="en-US" sz="1600" b="0" kern="0" dirty="0" smtClean="0">
                  <a:solidFill>
                    <a:srgbClr val="FFFFFF"/>
                  </a:solidFill>
                  <a:latin typeface="Franklin Gothic Demi" pitchFamily="34" charset="0"/>
                  <a:cs typeface="Arial" pitchFamily="34" charset="0"/>
                </a:rPr>
                <a:t>Transform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89429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Variety Template – Schema-on-Read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32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528252" y="1556650"/>
            <a:ext cx="8054363" cy="4574682"/>
            <a:chOff x="299646" y="1828800"/>
            <a:chExt cx="8054363" cy="4574682"/>
          </a:xfrm>
        </p:grpSpPr>
        <p:grpSp>
          <p:nvGrpSpPr>
            <p:cNvPr id="6" name="Group 83"/>
            <p:cNvGrpSpPr/>
            <p:nvPr/>
          </p:nvGrpSpPr>
          <p:grpSpPr>
            <a:xfrm>
              <a:off x="413124" y="2595191"/>
              <a:ext cx="1380551" cy="1358664"/>
              <a:chOff x="7366891" y="2904067"/>
              <a:chExt cx="1380551" cy="1358664"/>
            </a:xfrm>
          </p:grpSpPr>
          <p:sp>
            <p:nvSpPr>
              <p:cNvPr id="29" name="Can 28"/>
              <p:cNvSpPr/>
              <p:nvPr/>
            </p:nvSpPr>
            <p:spPr>
              <a:xfrm>
                <a:off x="7366891" y="2904067"/>
                <a:ext cx="466151" cy="444264"/>
              </a:xfrm>
              <a:prstGeom prst="can">
                <a:avLst>
                  <a:gd name="adj" fmla="val 13585"/>
                </a:avLst>
              </a:prstGeom>
              <a:gradFill rotWithShape="1">
                <a:gsLst>
                  <a:gs pos="0">
                    <a:srgbClr val="002855">
                      <a:shade val="51000"/>
                      <a:satMod val="130000"/>
                    </a:srgbClr>
                  </a:gs>
                  <a:gs pos="80000">
                    <a:srgbClr val="002855">
                      <a:shade val="93000"/>
                      <a:satMod val="130000"/>
                    </a:srgbClr>
                  </a:gs>
                  <a:gs pos="100000">
                    <a:srgbClr val="00285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30" name="Can 29"/>
              <p:cNvSpPr/>
              <p:nvPr/>
            </p:nvSpPr>
            <p:spPr>
              <a:xfrm>
                <a:off x="7519291" y="3056467"/>
                <a:ext cx="466151" cy="444264"/>
              </a:xfrm>
              <a:prstGeom prst="can">
                <a:avLst>
                  <a:gd name="adj" fmla="val 13585"/>
                </a:avLst>
              </a:prstGeom>
              <a:gradFill rotWithShape="1">
                <a:gsLst>
                  <a:gs pos="0">
                    <a:srgbClr val="002855">
                      <a:shade val="51000"/>
                      <a:satMod val="130000"/>
                    </a:srgbClr>
                  </a:gs>
                  <a:gs pos="80000">
                    <a:srgbClr val="002855">
                      <a:shade val="93000"/>
                      <a:satMod val="130000"/>
                    </a:srgbClr>
                  </a:gs>
                  <a:gs pos="100000">
                    <a:srgbClr val="00285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31" name="Can 30"/>
              <p:cNvSpPr/>
              <p:nvPr/>
            </p:nvSpPr>
            <p:spPr>
              <a:xfrm>
                <a:off x="7671691" y="3208867"/>
                <a:ext cx="466151" cy="444264"/>
              </a:xfrm>
              <a:prstGeom prst="can">
                <a:avLst>
                  <a:gd name="adj" fmla="val 13585"/>
                </a:avLst>
              </a:prstGeom>
              <a:gradFill rotWithShape="1">
                <a:gsLst>
                  <a:gs pos="0">
                    <a:srgbClr val="002855">
                      <a:shade val="51000"/>
                      <a:satMod val="130000"/>
                    </a:srgbClr>
                  </a:gs>
                  <a:gs pos="80000">
                    <a:srgbClr val="002855">
                      <a:shade val="93000"/>
                      <a:satMod val="130000"/>
                    </a:srgbClr>
                  </a:gs>
                  <a:gs pos="100000">
                    <a:srgbClr val="00285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32" name="Can 31"/>
              <p:cNvSpPr/>
              <p:nvPr/>
            </p:nvSpPr>
            <p:spPr>
              <a:xfrm>
                <a:off x="7824091" y="3361267"/>
                <a:ext cx="466151" cy="444264"/>
              </a:xfrm>
              <a:prstGeom prst="can">
                <a:avLst>
                  <a:gd name="adj" fmla="val 13585"/>
                </a:avLst>
              </a:prstGeom>
              <a:gradFill rotWithShape="1">
                <a:gsLst>
                  <a:gs pos="0">
                    <a:srgbClr val="002855">
                      <a:shade val="51000"/>
                      <a:satMod val="130000"/>
                    </a:srgbClr>
                  </a:gs>
                  <a:gs pos="80000">
                    <a:srgbClr val="002855">
                      <a:shade val="93000"/>
                      <a:satMod val="130000"/>
                    </a:srgbClr>
                  </a:gs>
                  <a:gs pos="100000">
                    <a:srgbClr val="00285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33" name="Can 32"/>
              <p:cNvSpPr/>
              <p:nvPr/>
            </p:nvSpPr>
            <p:spPr>
              <a:xfrm>
                <a:off x="7976491" y="3513667"/>
                <a:ext cx="466151" cy="444264"/>
              </a:xfrm>
              <a:prstGeom prst="can">
                <a:avLst>
                  <a:gd name="adj" fmla="val 13585"/>
                </a:avLst>
              </a:prstGeom>
              <a:gradFill rotWithShape="1">
                <a:gsLst>
                  <a:gs pos="0">
                    <a:srgbClr val="002855">
                      <a:shade val="51000"/>
                      <a:satMod val="130000"/>
                    </a:srgbClr>
                  </a:gs>
                  <a:gs pos="80000">
                    <a:srgbClr val="002855">
                      <a:shade val="93000"/>
                      <a:satMod val="130000"/>
                    </a:srgbClr>
                  </a:gs>
                  <a:gs pos="100000">
                    <a:srgbClr val="00285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34" name="Can 33"/>
              <p:cNvSpPr/>
              <p:nvPr/>
            </p:nvSpPr>
            <p:spPr>
              <a:xfrm>
                <a:off x="8128891" y="3666067"/>
                <a:ext cx="466151" cy="444264"/>
              </a:xfrm>
              <a:prstGeom prst="can">
                <a:avLst>
                  <a:gd name="adj" fmla="val 13585"/>
                </a:avLst>
              </a:prstGeom>
              <a:gradFill rotWithShape="1">
                <a:gsLst>
                  <a:gs pos="0">
                    <a:srgbClr val="002855">
                      <a:shade val="51000"/>
                      <a:satMod val="130000"/>
                    </a:srgbClr>
                  </a:gs>
                  <a:gs pos="80000">
                    <a:srgbClr val="002855">
                      <a:shade val="93000"/>
                      <a:satMod val="130000"/>
                    </a:srgbClr>
                  </a:gs>
                  <a:gs pos="100000">
                    <a:srgbClr val="00285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35" name="Can 34"/>
              <p:cNvSpPr/>
              <p:nvPr/>
            </p:nvSpPr>
            <p:spPr>
              <a:xfrm>
                <a:off x="8281291" y="3818467"/>
                <a:ext cx="466151" cy="444264"/>
              </a:xfrm>
              <a:prstGeom prst="can">
                <a:avLst>
                  <a:gd name="adj" fmla="val 13585"/>
                </a:avLst>
              </a:prstGeom>
              <a:gradFill rotWithShape="1">
                <a:gsLst>
                  <a:gs pos="0">
                    <a:srgbClr val="002855">
                      <a:shade val="51000"/>
                      <a:satMod val="130000"/>
                    </a:srgbClr>
                  </a:gs>
                  <a:gs pos="80000">
                    <a:srgbClr val="002855">
                      <a:shade val="93000"/>
                      <a:satMod val="130000"/>
                    </a:srgbClr>
                  </a:gs>
                  <a:gs pos="100000">
                    <a:srgbClr val="002855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7" name="Rounded Rectangle 6"/>
            <p:cNvSpPr/>
            <p:nvPr/>
          </p:nvSpPr>
          <p:spPr>
            <a:xfrm>
              <a:off x="5354013" y="3572581"/>
              <a:ext cx="1106054" cy="762284"/>
            </a:xfrm>
            <a:prstGeom prst="roundRect">
              <a:avLst>
                <a:gd name="adj" fmla="val 7804"/>
              </a:avLst>
            </a:prstGeom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ranklin Gothic Demi" pitchFamily="34" charset="0"/>
                  <a:cs typeface="Arial" pitchFamily="34" charset="0"/>
                </a:rPr>
                <a:t>Analyze</a:t>
              </a:r>
              <a:endParaRPr lang="en-US" sz="1800" b="0" kern="0" dirty="0" smtClean="0">
                <a:solidFill>
                  <a:srgbClr val="FFFFFF"/>
                </a:solidFill>
                <a:latin typeface="Franklin Gothic Demi" pitchFamily="34" charset="0"/>
                <a:cs typeface="Arial" pitchFamily="34" charset="0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 rot="16200000">
              <a:off x="2022511" y="3875462"/>
              <a:ext cx="3382176" cy="643518"/>
            </a:xfrm>
            <a:prstGeom prst="roundRect">
              <a:avLst>
                <a:gd name="adj" fmla="val 7804"/>
              </a:avLst>
            </a:prstGeom>
            <a:solidFill>
              <a:schemeClr val="accent2"/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ranklin Gothic Demi" pitchFamily="34" charset="0"/>
                  <a:cs typeface="Arial" pitchFamily="34" charset="0"/>
                </a:rPr>
                <a:t>Common Query </a:t>
              </a:r>
              <a:endParaRPr lang="en-US" sz="1800" b="0" kern="0" dirty="0" smtClean="0">
                <a:solidFill>
                  <a:srgbClr val="FFFFFF"/>
                </a:solidFill>
                <a:latin typeface="Franklin Gothic Demi" pitchFamily="34" charset="0"/>
                <a:cs typeface="Arial" pitchFamily="34" charset="0"/>
              </a:endParaRPr>
            </a:p>
          </p:txBody>
        </p:sp>
        <p:sp>
          <p:nvSpPr>
            <p:cNvPr id="9" name="TextBox 22"/>
            <p:cNvSpPr txBox="1">
              <a:spLocks noChangeArrowheads="1"/>
            </p:cNvSpPr>
            <p:nvPr/>
          </p:nvSpPr>
          <p:spPr bwMode="auto">
            <a:xfrm>
              <a:off x="4141692" y="4516565"/>
              <a:ext cx="1107641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latin typeface="Franklin Gothic Medium Cond" pitchFamily="34" charset="0"/>
                </a:rPr>
                <a:t>Fused</a:t>
              </a:r>
            </a:p>
            <a:p>
              <a:pPr algn="ctr"/>
              <a:r>
                <a:rPr lang="en-US" dirty="0" smtClean="0">
                  <a:latin typeface="Franklin Gothic Medium Cond" pitchFamily="34" charset="0"/>
                </a:rPr>
                <a:t>Data</a:t>
              </a:r>
              <a:endParaRPr lang="en-US" dirty="0">
                <a:latin typeface="Franklin Gothic Medium Cond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299646" y="1828800"/>
              <a:ext cx="159866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dist"/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  <a:latin typeface="Franklin Gothic Demi Cond" pitchFamily="34" charset="0"/>
                </a:rPr>
                <a:t>COLLECT</a:t>
              </a:r>
              <a:endParaRPr lang="en-US" sz="2400" dirty="0">
                <a:solidFill>
                  <a:schemeClr val="bg1">
                    <a:lumMod val="50000"/>
                  </a:schemeClr>
                </a:solidFill>
                <a:latin typeface="Franklin Gothic Demi Cond" pitchFamily="34" charset="0"/>
              </a:endParaRPr>
            </a:p>
          </p:txBody>
        </p:sp>
        <p:sp>
          <p:nvSpPr>
            <p:cNvPr id="11" name="TextBox 22"/>
            <p:cNvSpPr txBox="1">
              <a:spLocks noChangeArrowheads="1"/>
            </p:cNvSpPr>
            <p:nvPr/>
          </p:nvSpPr>
          <p:spPr bwMode="auto">
            <a:xfrm>
              <a:off x="2810486" y="1828800"/>
              <a:ext cx="111844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dist"/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  <a:latin typeface="Franklin Gothic Demi Cond" pitchFamily="34" charset="0"/>
                </a:rPr>
                <a:t>CURATE</a:t>
              </a:r>
              <a:endParaRPr lang="en-US" sz="2400" dirty="0">
                <a:solidFill>
                  <a:schemeClr val="bg1">
                    <a:lumMod val="50000"/>
                  </a:schemeClr>
                </a:solidFill>
                <a:latin typeface="Franklin Gothic Demi Cond" pitchFamily="34" charset="0"/>
              </a:endParaRPr>
            </a:p>
          </p:txBody>
        </p:sp>
        <p:sp>
          <p:nvSpPr>
            <p:cNvPr id="12" name="TextBox 22"/>
            <p:cNvSpPr txBox="1">
              <a:spLocks noChangeArrowheads="1"/>
            </p:cNvSpPr>
            <p:nvPr/>
          </p:nvSpPr>
          <p:spPr bwMode="auto">
            <a:xfrm>
              <a:off x="4948262" y="1828800"/>
              <a:ext cx="164338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dist"/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  <a:latin typeface="Franklin Gothic Demi Cond" pitchFamily="34" charset="0"/>
                </a:rPr>
                <a:t>ANALYZE</a:t>
              </a:r>
              <a:endParaRPr lang="en-US" sz="2400" dirty="0">
                <a:solidFill>
                  <a:schemeClr val="bg1">
                    <a:lumMod val="50000"/>
                  </a:schemeClr>
                </a:solidFill>
                <a:latin typeface="Franklin Gothic Demi Cond" pitchFamily="34" charset="0"/>
              </a:endParaRPr>
            </a:p>
          </p:txBody>
        </p:sp>
        <p:sp>
          <p:nvSpPr>
            <p:cNvPr id="13" name="TextBox 22"/>
            <p:cNvSpPr txBox="1">
              <a:spLocks noChangeArrowheads="1"/>
            </p:cNvSpPr>
            <p:nvPr/>
          </p:nvSpPr>
          <p:spPr bwMode="auto">
            <a:xfrm>
              <a:off x="7546526" y="1828800"/>
              <a:ext cx="80748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dist"/>
              <a:r>
                <a:rPr lang="en-US" sz="2400" dirty="0" smtClean="0">
                  <a:solidFill>
                    <a:schemeClr val="bg1">
                      <a:lumMod val="50000"/>
                    </a:schemeClr>
                  </a:solidFill>
                  <a:latin typeface="Franklin Gothic Demi Cond" pitchFamily="34" charset="0"/>
                </a:rPr>
                <a:t>ACT</a:t>
              </a:r>
              <a:endParaRPr lang="en-US" sz="2400" dirty="0">
                <a:solidFill>
                  <a:schemeClr val="bg1">
                    <a:lumMod val="50000"/>
                  </a:schemeClr>
                </a:solidFill>
                <a:latin typeface="Franklin Gothic Demi Cond" pitchFamily="34" charset="0"/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406159" y="4289032"/>
              <a:ext cx="1380551" cy="1358664"/>
              <a:chOff x="1471941" y="3937949"/>
              <a:chExt cx="1380551" cy="1358664"/>
            </a:xfrm>
          </p:grpSpPr>
          <p:sp>
            <p:nvSpPr>
              <p:cNvPr id="22" name="Can 21"/>
              <p:cNvSpPr/>
              <p:nvPr/>
            </p:nvSpPr>
            <p:spPr>
              <a:xfrm>
                <a:off x="1471941" y="3937949"/>
                <a:ext cx="466151" cy="444264"/>
              </a:xfrm>
              <a:prstGeom prst="can">
                <a:avLst>
                  <a:gd name="adj" fmla="val 13585"/>
                </a:avLst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23" name="Can 22"/>
              <p:cNvSpPr/>
              <p:nvPr/>
            </p:nvSpPr>
            <p:spPr>
              <a:xfrm>
                <a:off x="1624341" y="4090349"/>
                <a:ext cx="466151" cy="444264"/>
              </a:xfrm>
              <a:prstGeom prst="can">
                <a:avLst>
                  <a:gd name="adj" fmla="val 13585"/>
                </a:avLst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24" name="Can 23"/>
              <p:cNvSpPr/>
              <p:nvPr/>
            </p:nvSpPr>
            <p:spPr>
              <a:xfrm>
                <a:off x="1776741" y="4242749"/>
                <a:ext cx="466151" cy="444264"/>
              </a:xfrm>
              <a:prstGeom prst="can">
                <a:avLst>
                  <a:gd name="adj" fmla="val 13585"/>
                </a:avLst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25" name="Can 24"/>
              <p:cNvSpPr/>
              <p:nvPr/>
            </p:nvSpPr>
            <p:spPr>
              <a:xfrm>
                <a:off x="1929141" y="4395149"/>
                <a:ext cx="466151" cy="444264"/>
              </a:xfrm>
              <a:prstGeom prst="can">
                <a:avLst>
                  <a:gd name="adj" fmla="val 13585"/>
                </a:avLst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26" name="Can 25"/>
              <p:cNvSpPr/>
              <p:nvPr/>
            </p:nvSpPr>
            <p:spPr>
              <a:xfrm>
                <a:off x="2081541" y="4547549"/>
                <a:ext cx="466151" cy="444264"/>
              </a:xfrm>
              <a:prstGeom prst="can">
                <a:avLst>
                  <a:gd name="adj" fmla="val 13585"/>
                </a:avLst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27" name="Can 26"/>
              <p:cNvSpPr/>
              <p:nvPr/>
            </p:nvSpPr>
            <p:spPr>
              <a:xfrm>
                <a:off x="2233941" y="4699949"/>
                <a:ext cx="466151" cy="444264"/>
              </a:xfrm>
              <a:prstGeom prst="can">
                <a:avLst>
                  <a:gd name="adj" fmla="val 13585"/>
                </a:avLst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  <p:sp>
            <p:nvSpPr>
              <p:cNvPr id="28" name="Can 27"/>
              <p:cNvSpPr/>
              <p:nvPr/>
            </p:nvSpPr>
            <p:spPr>
              <a:xfrm>
                <a:off x="2386341" y="4852349"/>
                <a:ext cx="466151" cy="444264"/>
              </a:xfrm>
              <a:prstGeom prst="can">
                <a:avLst>
                  <a:gd name="adj" fmla="val 13585"/>
                </a:avLst>
              </a:prstGeom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 anchorCtr="0"/>
              <a:lstStyle/>
              <a:p>
                <a:pPr lvl="0" algn="ctr">
                  <a:lnSpc>
                    <a:spcPts val="1000"/>
                  </a:lnSpc>
                  <a:defRPr/>
                </a:pPr>
                <a:endParaRPr lang="en-US" sz="1800" kern="0" dirty="0" smtClean="0">
                  <a:solidFill>
                    <a:schemeClr val="bg1"/>
                  </a:solidFill>
                  <a:latin typeface="Franklin Gothic Demi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5" name="Can 14"/>
            <p:cNvSpPr/>
            <p:nvPr/>
          </p:nvSpPr>
          <p:spPr>
            <a:xfrm>
              <a:off x="412707" y="5344753"/>
              <a:ext cx="466151" cy="444264"/>
            </a:xfrm>
            <a:prstGeom prst="can">
              <a:avLst>
                <a:gd name="adj" fmla="val 13585"/>
              </a:avLst>
            </a:prstGeom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91440" tIns="45720" rIns="91440" bIns="45720" rtlCol="0" anchor="ctr" anchorCtr="0"/>
            <a:lstStyle/>
            <a:p>
              <a:pPr lvl="0" algn="ctr">
                <a:lnSpc>
                  <a:spcPts val="1000"/>
                </a:lnSpc>
                <a:defRPr/>
              </a:pPr>
              <a:endParaRPr lang="en-US" sz="1800" kern="0" dirty="0" smtClean="0">
                <a:solidFill>
                  <a:schemeClr val="bg1"/>
                </a:solidFill>
                <a:latin typeface="Franklin Gothic Demi" pitchFamily="34" charset="0"/>
                <a:cs typeface="Arial" pitchFamily="34" charset="0"/>
              </a:endParaRPr>
            </a:p>
          </p:txBody>
        </p:sp>
        <p:sp>
          <p:nvSpPr>
            <p:cNvPr id="16" name="TextBox 22"/>
            <p:cNvSpPr txBox="1">
              <a:spLocks noChangeArrowheads="1"/>
            </p:cNvSpPr>
            <p:nvPr/>
          </p:nvSpPr>
          <p:spPr bwMode="auto">
            <a:xfrm>
              <a:off x="921877" y="5996934"/>
              <a:ext cx="111466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dist"/>
              <a:r>
                <a:rPr lang="en-US" sz="2000" dirty="0" smtClean="0">
                  <a:solidFill>
                    <a:srgbClr val="C00000"/>
                  </a:solidFill>
                  <a:latin typeface="Franklin Gothic Demi Cond" pitchFamily="34" charset="0"/>
                </a:rPr>
                <a:t>Variety</a:t>
              </a:r>
              <a:endParaRPr lang="en-US" sz="2000" dirty="0">
                <a:solidFill>
                  <a:srgbClr val="C00000"/>
                </a:solidFill>
                <a:latin typeface="Franklin Gothic Demi Cond" pitchFamily="34" charset="0"/>
              </a:endParaRPr>
            </a:p>
          </p:txBody>
        </p:sp>
        <p:sp>
          <p:nvSpPr>
            <p:cNvPr id="17" name="TextBox 22"/>
            <p:cNvSpPr txBox="1">
              <a:spLocks noChangeArrowheads="1"/>
            </p:cNvSpPr>
            <p:nvPr/>
          </p:nvSpPr>
          <p:spPr bwMode="auto">
            <a:xfrm>
              <a:off x="3082293" y="6003372"/>
              <a:ext cx="150784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dist"/>
              <a:r>
                <a:rPr lang="en-US" sz="2000" dirty="0" smtClean="0">
                  <a:solidFill>
                    <a:srgbClr val="C00000"/>
                  </a:solidFill>
                  <a:latin typeface="Franklin Gothic Demi Cond" pitchFamily="34" charset="0"/>
                </a:rPr>
                <a:t>Complexity</a:t>
              </a:r>
              <a:endParaRPr lang="en-US" sz="2000" dirty="0">
                <a:solidFill>
                  <a:srgbClr val="C00000"/>
                </a:solidFill>
                <a:latin typeface="Franklin Gothic Demi Cond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6200000">
              <a:off x="1499475" y="3110051"/>
              <a:ext cx="1851354" cy="643518"/>
            </a:xfrm>
            <a:prstGeom prst="roundRect">
              <a:avLst>
                <a:gd name="adj" fmla="val 7804"/>
              </a:avLst>
            </a:prstGeom>
            <a:solidFill>
              <a:schemeClr val="accent2"/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ranklin Gothic Demi" pitchFamily="34" charset="0"/>
                  <a:cs typeface="Arial" pitchFamily="34" charset="0"/>
                </a:rPr>
                <a:t>Map/Reduce</a:t>
              </a:r>
              <a:endParaRPr lang="en-US" sz="1800" b="0" kern="0" dirty="0" smtClean="0">
                <a:solidFill>
                  <a:srgbClr val="FFFFFF"/>
                </a:solidFill>
                <a:latin typeface="Franklin Gothic Demi" pitchFamily="34" charset="0"/>
                <a:cs typeface="Arial" pitchFamily="34" charset="0"/>
              </a:endParaRPr>
            </a:p>
          </p:txBody>
        </p:sp>
        <p:sp>
          <p:nvSpPr>
            <p:cNvPr id="19" name="Can 18"/>
            <p:cNvSpPr/>
            <p:nvPr/>
          </p:nvSpPr>
          <p:spPr>
            <a:xfrm>
              <a:off x="412707" y="3744539"/>
              <a:ext cx="466151" cy="444264"/>
            </a:xfrm>
            <a:prstGeom prst="can">
              <a:avLst>
                <a:gd name="adj" fmla="val 13585"/>
              </a:avLst>
            </a:prstGeom>
            <a:solidFill>
              <a:schemeClr val="accent2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91440" tIns="45720" rIns="91440" bIns="45720" rtlCol="0" anchor="ctr" anchorCtr="0"/>
            <a:lstStyle/>
            <a:p>
              <a:pPr lvl="0" algn="ctr">
                <a:lnSpc>
                  <a:spcPts val="1000"/>
                </a:lnSpc>
                <a:defRPr/>
              </a:pPr>
              <a:endParaRPr lang="en-US" sz="1800" kern="0" dirty="0" smtClean="0">
                <a:solidFill>
                  <a:schemeClr val="bg1"/>
                </a:solidFill>
                <a:latin typeface="Franklin Gothic Demi" pitchFamily="34" charset="0"/>
                <a:cs typeface="Arial" pitchFamily="34" charset="0"/>
              </a:endParaRPr>
            </a:p>
          </p:txBody>
        </p:sp>
        <p:sp>
          <p:nvSpPr>
            <p:cNvPr id="20" name="Right Arrow 19"/>
            <p:cNvSpPr/>
            <p:nvPr/>
          </p:nvSpPr>
          <p:spPr>
            <a:xfrm>
              <a:off x="4343397" y="3598335"/>
              <a:ext cx="685800" cy="710368"/>
            </a:xfrm>
            <a:prstGeom prst="rightArrow">
              <a:avLst/>
            </a:prstGeom>
            <a:gradFill flip="none" rotWithShape="1">
              <a:gsLst>
                <a:gs pos="0">
                  <a:srgbClr val="006BB5">
                    <a:lumMod val="40000"/>
                    <a:lumOff val="60000"/>
                    <a:shade val="30000"/>
                    <a:satMod val="115000"/>
                  </a:srgbClr>
                </a:gs>
                <a:gs pos="58000">
                  <a:srgbClr val="006BB5">
                    <a:lumMod val="40000"/>
                    <a:lumOff val="60000"/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6200000">
              <a:off x="1705486" y="4842907"/>
              <a:ext cx="1439332" cy="643518"/>
            </a:xfrm>
            <a:prstGeom prst="roundRect">
              <a:avLst>
                <a:gd name="adj" fmla="val 7804"/>
              </a:avLst>
            </a:prstGeom>
            <a:solidFill>
              <a:schemeClr val="accent2"/>
            </a:solidFill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ranklin Gothic Demi" pitchFamily="34" charset="0"/>
                  <a:cs typeface="Arial" pitchFamily="34" charset="0"/>
                </a:rPr>
                <a:t>Query</a:t>
              </a:r>
              <a:endParaRPr lang="en-US" sz="1800" b="0" kern="0" dirty="0" smtClean="0">
                <a:solidFill>
                  <a:srgbClr val="FFFFFF"/>
                </a:solidFill>
                <a:latin typeface="Franklin Gothic Demi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63468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to Action Template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Seconds – Streaming Real-time Analytics</a:t>
            </a:r>
          </a:p>
          <a:p>
            <a:r>
              <a:rPr lang="en-US" dirty="0" smtClean="0"/>
              <a:t>Minutes– Batch jobs of operational model</a:t>
            </a:r>
          </a:p>
          <a:p>
            <a:r>
              <a:rPr lang="en-US" dirty="0" smtClean="0"/>
              <a:t>Hours – Ad-hoc analysis</a:t>
            </a:r>
          </a:p>
          <a:p>
            <a:r>
              <a:rPr lang="en-US" dirty="0" smtClean="0"/>
              <a:t>Months – Exploratory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8466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Refinement of Big Data Definition</a:t>
            </a:r>
          </a:p>
          <a:p>
            <a:r>
              <a:rPr lang="en-US" dirty="0" smtClean="0"/>
              <a:t>Word-</a:t>
            </a:r>
            <a:r>
              <a:rPr lang="en-US" dirty="0" err="1" smtClean="0"/>
              <a:t>smithing</a:t>
            </a:r>
            <a:r>
              <a:rPr lang="en-US" dirty="0" smtClean="0"/>
              <a:t> of all definitions</a:t>
            </a:r>
          </a:p>
          <a:p>
            <a:r>
              <a:rPr lang="en-US" dirty="0" smtClean="0"/>
              <a:t>Refinement Taxonomy </a:t>
            </a:r>
            <a:r>
              <a:rPr lang="en-US" dirty="0" err="1" smtClean="0"/>
              <a:t>Mindmap</a:t>
            </a:r>
            <a:r>
              <a:rPr lang="en-US" dirty="0" smtClean="0"/>
              <a:t> for completeness</a:t>
            </a:r>
          </a:p>
          <a:p>
            <a:r>
              <a:rPr lang="en-US" dirty="0" smtClean="0"/>
              <a:t>Exploration of Templates for categorization</a:t>
            </a:r>
          </a:p>
          <a:p>
            <a:r>
              <a:rPr lang="en-US" dirty="0" smtClean="0"/>
              <a:t>Data distribution templates according to CAP compliance</a:t>
            </a:r>
          </a:p>
          <a:p>
            <a:r>
              <a:rPr lang="en-US" dirty="0" smtClean="0"/>
              <a:t>Measures and Metrics (how big is Big Data)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454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Hold scope to what is different because of Big Data</a:t>
            </a:r>
          </a:p>
          <a:p>
            <a:pPr lvl="1"/>
            <a:r>
              <a:rPr lang="en-US" dirty="0" smtClean="0"/>
              <a:t>Use additional concepts needed for completeness</a:t>
            </a:r>
          </a:p>
          <a:p>
            <a:r>
              <a:rPr lang="en-US" dirty="0" smtClean="0"/>
              <a:t>Restrict terms to represent single concepts</a:t>
            </a:r>
          </a:p>
          <a:p>
            <a:r>
              <a:rPr lang="en-US" dirty="0" smtClean="0"/>
              <a:t>Don’t stray too far from common usage</a:t>
            </a:r>
          </a:p>
          <a:p>
            <a:r>
              <a:rPr lang="en-US" dirty="0" smtClean="0"/>
              <a:t>In the report go straight to Big Data and Data Science</a:t>
            </a:r>
          </a:p>
          <a:p>
            <a:pPr lvl="1"/>
            <a:r>
              <a:rPr lang="en-US" dirty="0" smtClean="0"/>
              <a:t>This presentation will start from more elemental concepts</a:t>
            </a:r>
          </a:p>
          <a:p>
            <a:r>
              <a:rPr lang="en-US" dirty="0" smtClean="0"/>
              <a:t>Relationship to cloud, but not required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517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Concepts Relating to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Type (structured, semi-structured, unstructured)</a:t>
            </a:r>
          </a:p>
          <a:p>
            <a:pPr lvl="1"/>
            <a:r>
              <a:rPr lang="en-US" dirty="0" smtClean="0"/>
              <a:t>Beyond our scope (and not new)</a:t>
            </a:r>
          </a:p>
          <a:p>
            <a:r>
              <a:rPr lang="en-US" dirty="0" smtClean="0"/>
              <a:t>Data Lifecycle</a:t>
            </a:r>
          </a:p>
          <a:p>
            <a:pPr lvl="1"/>
            <a:r>
              <a:rPr lang="en-US" dirty="0" smtClean="0"/>
              <a:t>Raw Data</a:t>
            </a:r>
          </a:p>
          <a:p>
            <a:pPr lvl="1"/>
            <a:r>
              <a:rPr lang="en-US" dirty="0" smtClean="0"/>
              <a:t>Usable Information</a:t>
            </a:r>
          </a:p>
          <a:p>
            <a:pPr lvl="1"/>
            <a:r>
              <a:rPr lang="en-US" dirty="0" smtClean="0"/>
              <a:t>Synthesized Knowledge</a:t>
            </a:r>
          </a:p>
          <a:p>
            <a:pPr lvl="1"/>
            <a:r>
              <a:rPr lang="en-US" dirty="0" smtClean="0"/>
              <a:t>Implemented Benefit</a:t>
            </a:r>
          </a:p>
          <a:p>
            <a:r>
              <a:rPr lang="en-US" dirty="0" smtClean="0"/>
              <a:t>Metadata: data about data or system or processing</a:t>
            </a:r>
          </a:p>
          <a:p>
            <a:pPr lvl="1"/>
            <a:r>
              <a:rPr lang="en-US" dirty="0" smtClean="0"/>
              <a:t>Provenance: Data Lifecycle history</a:t>
            </a:r>
          </a:p>
          <a:p>
            <a:r>
              <a:rPr lang="en-US" dirty="0" smtClean="0"/>
              <a:t>Complexity: dependent relationships across data elements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669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Concepts Relating to Dataset at 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Volume: amount of data</a:t>
            </a:r>
          </a:p>
          <a:p>
            <a:r>
              <a:rPr lang="en-US" dirty="0" smtClean="0"/>
              <a:t>Variety: many data types </a:t>
            </a:r>
          </a:p>
          <a:p>
            <a:pPr lvl="1"/>
            <a:r>
              <a:rPr lang="en-US" dirty="0" smtClean="0"/>
              <a:t>and also across data domains</a:t>
            </a:r>
          </a:p>
          <a:p>
            <a:r>
              <a:rPr lang="en-US" dirty="0" smtClean="0"/>
              <a:t>Persistence: storing in {flat files, RDBMS, </a:t>
            </a:r>
            <a:r>
              <a:rPr lang="en-US" dirty="0" err="1" smtClean="0"/>
              <a:t>NoSQL</a:t>
            </a:r>
            <a:r>
              <a:rPr lang="en-US" dirty="0" smtClean="0"/>
              <a:t>, markup,…}</a:t>
            </a:r>
          </a:p>
          <a:p>
            <a:r>
              <a:rPr lang="en-US" dirty="0" err="1" smtClean="0"/>
              <a:t>NoSQL</a:t>
            </a:r>
            <a:endParaRPr lang="en-US" dirty="0" smtClean="0"/>
          </a:p>
          <a:p>
            <a:pPr lvl="1"/>
            <a:r>
              <a:rPr lang="en-US" dirty="0" smtClean="0"/>
              <a:t>Big Table</a:t>
            </a:r>
          </a:p>
          <a:p>
            <a:pPr lvl="1"/>
            <a:r>
              <a:rPr lang="en-US" dirty="0" smtClean="0"/>
              <a:t>Name-value</a:t>
            </a:r>
          </a:p>
          <a:p>
            <a:pPr lvl="1"/>
            <a:r>
              <a:rPr lang="en-US" dirty="0" smtClean="0"/>
              <a:t>Graph</a:t>
            </a:r>
          </a:p>
          <a:p>
            <a:pPr lvl="1"/>
            <a:r>
              <a:rPr lang="en-US" dirty="0" smtClean="0"/>
              <a:t>Document</a:t>
            </a:r>
          </a:p>
          <a:p>
            <a:r>
              <a:rPr lang="en-US" dirty="0" smtClean="0"/>
              <a:t>Tiered storage {in-memory, cache, SSD, hard disk, …}</a:t>
            </a:r>
          </a:p>
          <a:p>
            <a:r>
              <a:rPr lang="en-US" dirty="0" smtClean="0"/>
              <a:t>Distributed {local, multiple local, network-based}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894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Concepts Related to Dataset in 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Velocity: rate of data flow</a:t>
            </a:r>
          </a:p>
          <a:p>
            <a:r>
              <a:rPr lang="en-US" dirty="0" smtClean="0"/>
              <a:t>Variability: change in rate of data flow, also</a:t>
            </a:r>
          </a:p>
          <a:p>
            <a:pPr lvl="1"/>
            <a:r>
              <a:rPr lang="en-US" dirty="0" smtClean="0"/>
              <a:t>Structure</a:t>
            </a:r>
          </a:p>
          <a:p>
            <a:pPr lvl="1"/>
            <a:r>
              <a:rPr lang="en-US" dirty="0" smtClean="0"/>
              <a:t>Refresh rate</a:t>
            </a:r>
          </a:p>
          <a:p>
            <a:r>
              <a:rPr lang="en-US" dirty="0" smtClean="0"/>
              <a:t>Accessibility: new concept of Data-as-a-Service</a:t>
            </a:r>
          </a:p>
          <a:p>
            <a:r>
              <a:rPr lang="en-US" dirty="0" smtClean="0"/>
              <a:t>Transport formats (not new)</a:t>
            </a:r>
          </a:p>
          <a:p>
            <a:r>
              <a:rPr lang="en-US" dirty="0" smtClean="0"/>
              <a:t>Transport protocols (not new)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417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Data Analogy to Parallel computing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Processor improvements slowed</a:t>
            </a:r>
          </a:p>
          <a:p>
            <a:r>
              <a:rPr lang="en-US" dirty="0" smtClean="0"/>
              <a:t>Coordinate a loose collection of processors</a:t>
            </a:r>
          </a:p>
          <a:p>
            <a:r>
              <a:rPr lang="en-US" dirty="0" smtClean="0"/>
              <a:t>Adds resource communication complexities 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ystem clocks</a:t>
            </a:r>
          </a:p>
          <a:p>
            <a:pPr lvl="1"/>
            <a:r>
              <a:rPr lang="en-US" dirty="0" smtClean="0"/>
              <a:t>Message passing</a:t>
            </a:r>
          </a:p>
          <a:p>
            <a:r>
              <a:rPr lang="en-US" dirty="0" smtClean="0"/>
              <a:t>Distribution of processing code</a:t>
            </a:r>
          </a:p>
          <a:p>
            <a:r>
              <a:rPr lang="en-US" dirty="0" smtClean="0"/>
              <a:t>Distribution of data for processing nodes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576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Big Data - Jan 15-17 NIST Cloud/Big Data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Big Data refers to digital data volume, velocity, and/or variety that:</a:t>
            </a:r>
          </a:p>
          <a:p>
            <a:r>
              <a:rPr lang="en-US" dirty="0"/>
              <a:t>E</a:t>
            </a:r>
            <a:r>
              <a:rPr lang="en-US" dirty="0" smtClean="0"/>
              <a:t>nable </a:t>
            </a:r>
            <a:r>
              <a:rPr lang="en-US" dirty="0"/>
              <a:t>novel approaches to frontier questions previously inaccessible or impractical using current or conventional methods; and/or </a:t>
            </a:r>
          </a:p>
          <a:p>
            <a:r>
              <a:rPr lang="en-US" dirty="0"/>
              <a:t>E</a:t>
            </a:r>
            <a:r>
              <a:rPr lang="en-US" dirty="0" smtClean="0"/>
              <a:t>xceed </a:t>
            </a:r>
            <a:r>
              <a:rPr lang="en-US" dirty="0"/>
              <a:t>the storage capacity or analysis capability of current or conventional methods and systems.</a:t>
            </a:r>
          </a:p>
          <a:p>
            <a:r>
              <a:rPr lang="en-US" dirty="0" smtClean="0"/>
              <a:t>Differentiates </a:t>
            </a:r>
            <a:r>
              <a:rPr lang="en-US" dirty="0"/>
              <a:t>by storing and analyzing population data and not sample sizes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7371F-B25E-42BE-91F9-DCD17E1CF49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686445"/>
      </p:ext>
    </p:extLst>
  </p:cSld>
  <p:clrMapOvr>
    <a:masterClrMapping/>
  </p:clrMapOvr>
</p:sld>
</file>

<file path=ppt/theme/theme1.xml><?xml version="1.0" encoding="utf-8"?>
<a:theme xmlns:a="http://schemas.openxmlformats.org/drawingml/2006/main" name="12-0623-Sample-1img-full_V5">
  <a:themeElements>
    <a:clrScheme name="SAIC Color Palette">
      <a:dk1>
        <a:sysClr val="windowText" lastClr="000000"/>
      </a:dk1>
      <a:lt1>
        <a:sysClr val="window" lastClr="FFFFFF"/>
      </a:lt1>
      <a:dk2>
        <a:srgbClr val="006BB5"/>
      </a:dk2>
      <a:lt2>
        <a:srgbClr val="C1A01E"/>
      </a:lt2>
      <a:accent1>
        <a:srgbClr val="949A90"/>
      </a:accent1>
      <a:accent2>
        <a:srgbClr val="002855"/>
      </a:accent2>
      <a:accent3>
        <a:srgbClr val="546223"/>
      </a:accent3>
      <a:accent4>
        <a:srgbClr val="512D6D"/>
      </a:accent4>
      <a:accent5>
        <a:srgbClr val="EAAA00"/>
      </a:accent5>
      <a:accent6>
        <a:srgbClr val="E03C31"/>
      </a:accent6>
      <a:hlink>
        <a:srgbClr val="006BB5"/>
      </a:hlink>
      <a:folHlink>
        <a:srgbClr val="512D6D"/>
      </a:folHlink>
    </a:clrScheme>
    <a:fontScheme name="SAIC Brand Theme Fonts">
      <a:majorFont>
        <a:latin typeface="Franklin Gothic Medium"/>
        <a:ea typeface=""/>
        <a:cs typeface=""/>
      </a:majorFont>
      <a:minorFont>
        <a:latin typeface="Franklin Gothic Book"/>
        <a:ea typeface=""/>
        <a:cs typeface="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Custom Design">
  <a:themeElements>
    <a:clrScheme name="SAIC Color Palette">
      <a:dk1>
        <a:sysClr val="windowText" lastClr="000000"/>
      </a:dk1>
      <a:lt1>
        <a:sysClr val="window" lastClr="FFFFFF"/>
      </a:lt1>
      <a:dk2>
        <a:srgbClr val="006BB5"/>
      </a:dk2>
      <a:lt2>
        <a:srgbClr val="C1A01E"/>
      </a:lt2>
      <a:accent1>
        <a:srgbClr val="949A90"/>
      </a:accent1>
      <a:accent2>
        <a:srgbClr val="002855"/>
      </a:accent2>
      <a:accent3>
        <a:srgbClr val="546223"/>
      </a:accent3>
      <a:accent4>
        <a:srgbClr val="512D6D"/>
      </a:accent4>
      <a:accent5>
        <a:srgbClr val="EAAA00"/>
      </a:accent5>
      <a:accent6>
        <a:srgbClr val="E03C31"/>
      </a:accent6>
      <a:hlink>
        <a:srgbClr val="006BB5"/>
      </a:hlink>
      <a:folHlink>
        <a:srgbClr val="512D6D"/>
      </a:folHlink>
    </a:clrScheme>
    <a:fontScheme name="SAIC Brand Theme Fonts">
      <a:majorFont>
        <a:latin typeface="Franklin Gothic Medium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12-0623-Sample-1img-full_V5</Template>
  <TotalTime>31494</TotalTime>
  <Words>996</Words>
  <Application>Microsoft Office PowerPoint</Application>
  <PresentationFormat>On-screen Show (4:3)</PresentationFormat>
  <Paragraphs>272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12-0623-Sample-1img-full_V5</vt:lpstr>
      <vt:lpstr>3_Custom Design</vt:lpstr>
      <vt:lpstr>NIST Big Data Public Working Group</vt:lpstr>
      <vt:lpstr>Overview</vt:lpstr>
      <vt:lpstr>Objectives</vt:lpstr>
      <vt:lpstr>Approach</vt:lpstr>
      <vt:lpstr>Concepts Relating to Data</vt:lpstr>
      <vt:lpstr>Concepts Relating to Dataset at Rest</vt:lpstr>
      <vt:lpstr>Concepts Related to Dataset in Motion</vt:lpstr>
      <vt:lpstr>Big Data Analogy to Parallel computing</vt:lpstr>
      <vt:lpstr>Big Data - Jan 15-17 NIST Cloud/Big Data Workshop</vt:lpstr>
      <vt:lpstr>Still a work in progress</vt:lpstr>
      <vt:lpstr>Big Data Analytics Characteristics</vt:lpstr>
      <vt:lpstr>Data Science as a Science Progression</vt:lpstr>
      <vt:lpstr>Data Science Analogy (simplistically)</vt:lpstr>
      <vt:lpstr>Data Science</vt:lpstr>
      <vt:lpstr>Data Science Skillsets</vt:lpstr>
      <vt:lpstr>Data Science Addendums</vt:lpstr>
      <vt:lpstr>Big Data Taxonomy</vt:lpstr>
      <vt:lpstr>Actors</vt:lpstr>
      <vt:lpstr>System Roles</vt:lpstr>
      <vt:lpstr>Roles and Actors</vt:lpstr>
      <vt:lpstr>Data Provider</vt:lpstr>
      <vt:lpstr>System Orchestrator</vt:lpstr>
      <vt:lpstr>Big Data Application Provider</vt:lpstr>
      <vt:lpstr>Big Data Framework Provider</vt:lpstr>
      <vt:lpstr>Data Consumer</vt:lpstr>
      <vt:lpstr>Big Data Security</vt:lpstr>
      <vt:lpstr>Big Data Application Provider</vt:lpstr>
      <vt:lpstr>Data Lifecycle Processes </vt:lpstr>
      <vt:lpstr>Data Warehouse Template– store after curate</vt:lpstr>
      <vt:lpstr>Volume template – store raw data after collect</vt:lpstr>
      <vt:lpstr>Velocity Template – store after analytics</vt:lpstr>
      <vt:lpstr>Variety Template – Schema-on-Read</vt:lpstr>
      <vt:lpstr>Analysis to Action Template</vt:lpstr>
      <vt:lpstr>Next Steps</vt:lpstr>
    </vt:vector>
  </TitlesOfParts>
  <Company>SAIC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NIST Big Data Working Group</dc:title>
  <dc:creator>NANCY.W.GRADY@saic.com</dc:creator>
  <cp:lastModifiedBy>Grady, Nancy W.</cp:lastModifiedBy>
  <cp:revision>128</cp:revision>
  <cp:lastPrinted>2013-02-14T20:26:11Z</cp:lastPrinted>
  <dcterms:created xsi:type="dcterms:W3CDTF">2013-06-12T16:38:06Z</dcterms:created>
  <dcterms:modified xsi:type="dcterms:W3CDTF">2013-09-29T02:29:37Z</dcterms:modified>
</cp:coreProperties>
</file>