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5" r:id="rId2"/>
    <p:sldId id="326" r:id="rId3"/>
    <p:sldId id="324" r:id="rId4"/>
    <p:sldId id="322" r:id="rId5"/>
    <p:sldId id="323" r:id="rId6"/>
    <p:sldId id="317" r:id="rId7"/>
    <p:sldId id="319" r:id="rId8"/>
  </p:sldIdLst>
  <p:sldSz cx="12192000" cy="6858000"/>
  <p:notesSz cx="7023100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33"/>
    <a:srgbClr val="ED9513"/>
    <a:srgbClr val="6D176F"/>
    <a:srgbClr val="4A206A"/>
    <a:srgbClr val="FFDA97"/>
    <a:srgbClr val="FFCCCC"/>
    <a:srgbClr val="FF9933"/>
    <a:srgbClr val="FF9900"/>
    <a:srgbClr val="9954CC"/>
    <a:srgbClr val="4F227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5656" autoAdjust="0"/>
    <p:restoredTop sz="94127" autoAdjust="0"/>
  </p:normalViewPr>
  <p:slideViewPr>
    <p:cSldViewPr snapToGrid="0">
      <p:cViewPr>
        <p:scale>
          <a:sx n="70" d="100"/>
          <a:sy n="70" d="100"/>
        </p:scale>
        <p:origin x="-1356" y="-1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7072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8132" y="0"/>
            <a:ext cx="3043343" cy="467072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FB35B834-FEEB-4068-8206-AD784E65FA2E}" type="datetimeFigureOut">
              <a:rPr lang="en-US" smtClean="0"/>
              <a:t>8/29/2013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2030"/>
            <a:ext cx="3043343" cy="467071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8132" y="8842030"/>
            <a:ext cx="3043343" cy="467071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CCF39343-DF00-4C70-8064-E6BDDDBFFD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3725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7072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2" y="0"/>
            <a:ext cx="3043343" cy="467072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E373D580-956A-4037-B6A5-CF4F71C23535}" type="datetimeFigureOut">
              <a:rPr lang="en-US" smtClean="0"/>
              <a:t>8/29/2013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9138" y="1163638"/>
            <a:ext cx="5584825" cy="31416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24" tIns="46662" rIns="93324" bIns="46662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0" y="4480004"/>
            <a:ext cx="5618480" cy="3665458"/>
          </a:xfrm>
          <a:prstGeom prst="rect">
            <a:avLst/>
          </a:prstGeom>
        </p:spPr>
        <p:txBody>
          <a:bodyPr vert="horz" lIns="93324" tIns="46662" rIns="93324" bIns="46662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30"/>
            <a:ext cx="3043343" cy="467071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2" y="8842030"/>
            <a:ext cx="3043343" cy="467071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E5E6D903-D7A6-48C1-A48F-56173225F0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75010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8/15/2013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NIST Big Data WG / Ref Arch Subgroup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D02D2-2F85-46A7-918D-9951CF8E0E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22638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8/15/2013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NIST Big Data WG / Ref Arch Subgroup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D02D2-2F85-46A7-918D-9951CF8E0E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92004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8/15/2013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NIST Big Data WG / Ref Arch Subgroup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D02D2-2F85-46A7-918D-9951CF8E0E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16881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8/15/2013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NIST Big Data WG / Ref Arch Subgroup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D02D2-2F85-46A7-918D-9951CF8E0E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85593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8/15/2013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NIST Big Data WG / Ref Arch Subgroup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D02D2-2F85-46A7-918D-9951CF8E0E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7692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8/15/2013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NIST Big Data WG / Ref Arch Subgroup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D02D2-2F85-46A7-918D-9951CF8E0E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130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8/15/2013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NIST Big Data WG / Ref Arch Subgroup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D02D2-2F85-46A7-918D-9951CF8E0E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20653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8/15/2013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NIST Big Data WG / Ref Arch Subgroup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D02D2-2F85-46A7-918D-9951CF8E0E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4382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8/15/2013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NIST Big Data WG / Ref Arch Subgroup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D02D2-2F85-46A7-918D-9951CF8E0E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1705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8/15/2013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NIST Big Data WG / Ref Arch Subgroup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D02D2-2F85-46A7-918D-9951CF8E0E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2775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8/15/2013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NIST Big Data WG / Ref Arch Subgroup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D02D2-2F85-46A7-918D-9951CF8E0E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03110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8/15/2013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NIST Big Data WG / Ref Arch Subgroup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75247" y="6356350"/>
            <a:ext cx="29282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8D02D2-2F85-46A7-918D-9951CF8E0E0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2900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8/15/2013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NIST Big Data WG / Ref Arch Subgroup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D02D2-2F85-46A7-918D-9951CF8E0E0F}" type="slidenum">
              <a:rPr lang="en-US" smtClean="0"/>
              <a:t>1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3048000" y="2136339"/>
            <a:ext cx="6096000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NIST Big Data 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Program </a:t>
            </a:r>
          </a:p>
          <a:p>
            <a:pPr algn="ctr"/>
            <a:endParaRPr lang="en-US" sz="2000" b="1" dirty="0" smtClean="0"/>
          </a:p>
          <a:p>
            <a:pPr algn="ctr"/>
            <a:endParaRPr lang="en-US" sz="2000" dirty="0"/>
          </a:p>
          <a:p>
            <a:pPr algn="ctr"/>
            <a:r>
              <a:rPr lang="en-US" b="1" dirty="0" smtClean="0"/>
              <a:t>Alignment:  Roadmap &amp; Reference </a:t>
            </a:r>
            <a:r>
              <a:rPr lang="en-US" b="1" dirty="0"/>
              <a:t>Architecture</a:t>
            </a:r>
            <a:endParaRPr lang="en-US" dirty="0"/>
          </a:p>
          <a:p>
            <a:pPr algn="ctr"/>
            <a:r>
              <a:rPr lang="en-US" b="1" dirty="0"/>
              <a:t> </a:t>
            </a:r>
            <a:endParaRPr lang="en-US" dirty="0"/>
          </a:p>
          <a:p>
            <a:pPr algn="ctr"/>
            <a:r>
              <a:rPr lang="en-US" b="1" dirty="0"/>
              <a:t>Version 1.1</a:t>
            </a:r>
            <a:endParaRPr lang="en-US" dirty="0"/>
          </a:p>
          <a:p>
            <a:pPr algn="ctr"/>
            <a:r>
              <a:rPr lang="en-US" dirty="0"/>
              <a:t> </a:t>
            </a:r>
          </a:p>
          <a:p>
            <a:pPr algn="ctr"/>
            <a:r>
              <a:rPr lang="en-US" dirty="0"/>
              <a:t> </a:t>
            </a:r>
          </a:p>
          <a:p>
            <a:pPr algn="ctr"/>
            <a:r>
              <a:rPr lang="en-US" b="1" dirty="0" smtClean="0"/>
              <a:t>Roadmap Subgroup</a:t>
            </a:r>
            <a:endParaRPr lang="en-US" dirty="0"/>
          </a:p>
          <a:p>
            <a:pPr algn="ctr"/>
            <a:r>
              <a:rPr lang="en-US" b="1" dirty="0"/>
              <a:t>NIST Big Data Working Group (NBD-WG)</a:t>
            </a:r>
            <a:endParaRPr lang="en-US" dirty="0"/>
          </a:p>
          <a:p>
            <a:pPr algn="ctr"/>
            <a:r>
              <a:rPr lang="en-US" b="1" dirty="0"/>
              <a:t>August, 2013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509"/>
            <a:ext cx="1219200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4353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8/15/2013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NIST Big Data WG / Ref Arch Subgroup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D02D2-2F85-46A7-918D-9951CF8E0E0F}" type="slidenum">
              <a:rPr lang="en-US" smtClean="0"/>
              <a:t>2</a:t>
            </a:fld>
            <a:endParaRPr lang="en-US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6823819"/>
              </p:ext>
            </p:extLst>
          </p:nvPr>
        </p:nvGraphicFramePr>
        <p:xfrm>
          <a:off x="668739" y="782595"/>
          <a:ext cx="10959154" cy="54864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636791"/>
                <a:gridCol w="8322363"/>
              </a:tblGrid>
              <a:tr h="0"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GOAL:</a:t>
                      </a:r>
                      <a:endParaRPr 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Align</a:t>
                      </a:r>
                      <a:r>
                        <a:rPr lang="en-US" sz="1600" b="1" baseline="0" dirty="0" smtClean="0"/>
                        <a:t> Roadmap to:</a:t>
                      </a:r>
                    </a:p>
                    <a:p>
                      <a:pPr marL="800100" lvl="1" indent="-342900">
                        <a:buFont typeface="+mj-lt"/>
                        <a:buAutoNum type="arabicPeriod"/>
                      </a:pPr>
                      <a:r>
                        <a:rPr lang="en-US" sz="1600" b="1" baseline="0" dirty="0" smtClean="0"/>
                        <a:t>Reference Architecture Capabilities</a:t>
                      </a:r>
                    </a:p>
                    <a:p>
                      <a:pPr marL="800100" lvl="1" indent="-342900">
                        <a:buFont typeface="+mj-lt"/>
                        <a:buAutoNum type="arabicPeriod"/>
                      </a:pPr>
                      <a:r>
                        <a:rPr lang="en-US" sz="1600" b="1" baseline="0" dirty="0" smtClean="0"/>
                        <a:t>Requirements</a:t>
                      </a:r>
                    </a:p>
                    <a:p>
                      <a:pPr marL="800100" lvl="1" indent="-342900">
                        <a:buFont typeface="+mj-lt"/>
                        <a:buAutoNum type="arabicPeriod"/>
                      </a:pPr>
                      <a:r>
                        <a:rPr lang="en-US" sz="1600" b="1" baseline="0" dirty="0" smtClean="0"/>
                        <a:t>Actors</a:t>
                      </a:r>
                    </a:p>
                    <a:p>
                      <a:pPr marL="800100" lvl="1" indent="-342900">
                        <a:buFont typeface="+mj-lt"/>
                        <a:buAutoNum type="arabicPeriod"/>
                      </a:pPr>
                      <a:r>
                        <a:rPr lang="en-US" sz="1600" b="1" baseline="0" dirty="0" smtClean="0"/>
                        <a:t>Readiness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endParaRPr lang="en-US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STATUS:</a:t>
                      </a:r>
                      <a:endParaRPr 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Yellow.</a:t>
                      </a:r>
                      <a:r>
                        <a:rPr lang="en-US" sz="1600" b="1" baseline="0" dirty="0" smtClean="0"/>
                        <a:t> </a:t>
                      </a:r>
                    </a:p>
                    <a:p>
                      <a:endParaRPr lang="en-US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RISK:</a:t>
                      </a:r>
                      <a:endParaRPr 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If Top 10 Roadmap Capabilities</a:t>
                      </a:r>
                      <a:r>
                        <a:rPr lang="en-US" sz="1600" b="1" baseline="0" dirty="0" smtClean="0"/>
                        <a:t> are not defined, alignment with RA cannot take place.</a:t>
                      </a:r>
                    </a:p>
                    <a:p>
                      <a:endParaRPr lang="en-US" sz="1600" b="1" dirty="0"/>
                    </a:p>
                  </a:txBody>
                  <a:tcPr/>
                </a:tc>
              </a:tr>
              <a:tr h="594461"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NEXT STEPS:</a:t>
                      </a:r>
                      <a:endParaRPr 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Confirm with RA Subgroup:</a:t>
                      </a:r>
                    </a:p>
                    <a:p>
                      <a:pPr marL="800100" lvl="1" indent="-342900">
                        <a:buFont typeface="+mj-lt"/>
                        <a:buAutoNum type="arabicPeriod"/>
                      </a:pPr>
                      <a:r>
                        <a:rPr lang="en-US" sz="1600" b="1" baseline="0" dirty="0" smtClean="0"/>
                        <a:t>The RA diagram that is to be used.</a:t>
                      </a:r>
                    </a:p>
                    <a:p>
                      <a:pPr marL="800100" lvl="1" indent="-342900">
                        <a:buFont typeface="+mj-lt"/>
                        <a:buAutoNum type="arabicPeriod"/>
                      </a:pPr>
                      <a:r>
                        <a:rPr lang="en-US" sz="1600" b="1" baseline="0" dirty="0" smtClean="0"/>
                        <a:t>Matching of RA and Roadmap Capabilities.</a:t>
                      </a:r>
                    </a:p>
                    <a:p>
                      <a:pPr marL="800100" lvl="1" indent="-342900">
                        <a:buFont typeface="+mj-lt"/>
                        <a:buAutoNum type="arabicPeriod"/>
                      </a:pPr>
                      <a:endParaRPr lang="en-US" sz="1600" b="1" baseline="0" dirty="0" smtClean="0"/>
                    </a:p>
                    <a:p>
                      <a:pPr marL="0" lvl="0" indent="0">
                        <a:buFont typeface="+mj-lt"/>
                        <a:buNone/>
                      </a:pPr>
                      <a:r>
                        <a:rPr lang="en-US" sz="1600" b="1" baseline="0" dirty="0" smtClean="0"/>
                        <a:t>Update the Roadmap Matrix</a:t>
                      </a:r>
                    </a:p>
                    <a:p>
                      <a:pPr marL="800100" lvl="1" indent="-342900">
                        <a:buFont typeface="+mj-lt"/>
                        <a:buAutoNum type="arabicPeriod"/>
                      </a:pPr>
                      <a:r>
                        <a:rPr lang="en-US" sz="1600" b="1" baseline="0" dirty="0" smtClean="0"/>
                        <a:t>Capabilities</a:t>
                      </a:r>
                    </a:p>
                    <a:p>
                      <a:pPr marL="800100" lvl="1" indent="-342900">
                        <a:buFont typeface="+mj-lt"/>
                        <a:buAutoNum type="arabicPeriod"/>
                      </a:pPr>
                      <a:r>
                        <a:rPr lang="en-US" sz="1600" b="1" baseline="0" dirty="0" smtClean="0"/>
                        <a:t>Actors</a:t>
                      </a:r>
                    </a:p>
                    <a:p>
                      <a:pPr marL="800100" lvl="1" indent="-342900">
                        <a:buFont typeface="+mj-lt"/>
                        <a:buAutoNum type="arabicPeriod"/>
                      </a:pPr>
                      <a:r>
                        <a:rPr lang="en-US" sz="1600" b="1" baseline="0" dirty="0" smtClean="0"/>
                        <a:t>Readiness</a:t>
                      </a:r>
                    </a:p>
                    <a:p>
                      <a:pPr marL="800100" lvl="1" indent="-342900">
                        <a:buFont typeface="+mj-lt"/>
                        <a:buAutoNum type="arabicPeriod"/>
                      </a:pPr>
                      <a:endParaRPr lang="en-US" sz="1600" b="1" baseline="0" dirty="0" smtClean="0"/>
                    </a:p>
                    <a:p>
                      <a:pPr marL="0" lvl="0" indent="0">
                        <a:buFont typeface="+mj-lt"/>
                        <a:buNone/>
                      </a:pPr>
                      <a:r>
                        <a:rPr lang="en-US" sz="1600" b="1" baseline="0" dirty="0" smtClean="0"/>
                        <a:t>RA Subgroups Proposal:  Incorporate topology, deployment, business views (M0100, Slide #7)</a:t>
                      </a:r>
                    </a:p>
                    <a:p>
                      <a:pPr marL="800100" lvl="1" indent="-342900">
                        <a:buFont typeface="+mj-lt"/>
                        <a:buAutoNum type="arabicPeriod"/>
                      </a:pPr>
                      <a:r>
                        <a:rPr lang="en-US" sz="1600" b="1" baseline="0" dirty="0" smtClean="0"/>
                        <a:t>Socialize with Roadmap Subgroup</a:t>
                      </a: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9200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15882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8/15/2013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NIST Big Data WG / Ref Arch Subgroup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D02D2-2F85-46A7-918D-9951CF8E0E0F}" type="slidenum">
              <a:rPr lang="en-US" smtClean="0"/>
              <a:t>3</a:t>
            </a:fld>
            <a:endParaRPr lang="en-US"/>
          </a:p>
        </p:txBody>
      </p:sp>
      <p:sp>
        <p:nvSpPr>
          <p:cNvPr id="5" name="Rounded Rectangle 4"/>
          <p:cNvSpPr/>
          <p:nvPr/>
        </p:nvSpPr>
        <p:spPr>
          <a:xfrm>
            <a:off x="823426" y="1909387"/>
            <a:ext cx="2309341" cy="99057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866947" y="1449481"/>
            <a:ext cx="1337771" cy="472882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tx1"/>
                </a:solidFill>
              </a:rPr>
              <a:t>Requirements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4798027" y="1452436"/>
            <a:ext cx="2309341" cy="99057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>
            <a:off x="4841548" y="992530"/>
            <a:ext cx="1337771" cy="472882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tx1"/>
                </a:solidFill>
              </a:rPr>
              <a:t>Ref. Arch.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8534449" y="1930973"/>
            <a:ext cx="2309341" cy="99057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/>
          <p:cNvSpPr/>
          <p:nvPr/>
        </p:nvSpPr>
        <p:spPr>
          <a:xfrm>
            <a:off x="8577970" y="1471067"/>
            <a:ext cx="1337771" cy="472882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tx1"/>
                </a:solidFill>
              </a:rPr>
              <a:t>Capabilities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8417550" y="5245546"/>
            <a:ext cx="2309341" cy="99057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18"/>
          <p:cNvSpPr/>
          <p:nvPr/>
        </p:nvSpPr>
        <p:spPr>
          <a:xfrm>
            <a:off x="8461071" y="4785640"/>
            <a:ext cx="1337771" cy="472882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tx1"/>
                </a:solidFill>
              </a:rPr>
              <a:t>Readiness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4571406" y="3802071"/>
            <a:ext cx="2309341" cy="99057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ounded Rectangle 20"/>
          <p:cNvSpPr/>
          <p:nvPr/>
        </p:nvSpPr>
        <p:spPr>
          <a:xfrm>
            <a:off x="4614927" y="3342165"/>
            <a:ext cx="1337771" cy="47288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tx1"/>
                </a:solidFill>
              </a:rPr>
              <a:t>Roadmap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779905" y="5042065"/>
            <a:ext cx="2309341" cy="99057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ounded Rectangle 24"/>
          <p:cNvSpPr/>
          <p:nvPr/>
        </p:nvSpPr>
        <p:spPr>
          <a:xfrm>
            <a:off x="823426" y="4582159"/>
            <a:ext cx="1337771" cy="472882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tx1"/>
                </a:solidFill>
              </a:rPr>
              <a:t>Actors</a:t>
            </a:r>
            <a:endParaRPr lang="en-US" sz="1400" b="1" dirty="0">
              <a:solidFill>
                <a:schemeClr val="tx1"/>
              </a:solidFill>
            </a:endParaRPr>
          </a:p>
        </p:txBody>
      </p:sp>
      <p:cxnSp>
        <p:nvCxnSpPr>
          <p:cNvPr id="27" name="Straight Arrow Connector 26"/>
          <p:cNvCxnSpPr>
            <a:stCxn id="25" idx="0"/>
          </p:cNvCxnSpPr>
          <p:nvPr/>
        </p:nvCxnSpPr>
        <p:spPr>
          <a:xfrm flipH="1" flipV="1">
            <a:off x="1492311" y="2921550"/>
            <a:ext cx="1" cy="166060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3132771" y="2872668"/>
            <a:ext cx="1438635" cy="13973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V="1">
            <a:off x="3132771" y="2301371"/>
            <a:ext cx="1665256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>
            <a:stCxn id="14" idx="2"/>
          </p:cNvCxnSpPr>
          <p:nvPr/>
        </p:nvCxnSpPr>
        <p:spPr>
          <a:xfrm>
            <a:off x="5952698" y="2443013"/>
            <a:ext cx="0" cy="8991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>
            <a:stCxn id="16" idx="1"/>
          </p:cNvCxnSpPr>
          <p:nvPr/>
        </p:nvCxnSpPr>
        <p:spPr>
          <a:xfrm flipH="1">
            <a:off x="6665105" y="2426262"/>
            <a:ext cx="1869344" cy="134696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 flipH="1">
            <a:off x="7196134" y="2403364"/>
            <a:ext cx="1283085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>
            <a:stCxn id="18" idx="1"/>
          </p:cNvCxnSpPr>
          <p:nvPr/>
        </p:nvCxnSpPr>
        <p:spPr>
          <a:xfrm flipH="1" flipV="1">
            <a:off x="6880748" y="4707049"/>
            <a:ext cx="1536802" cy="103378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4" name="Rectangle 43"/>
          <p:cNvSpPr/>
          <p:nvPr/>
        </p:nvSpPr>
        <p:spPr>
          <a:xfrm>
            <a:off x="3553871" y="299791"/>
            <a:ext cx="52143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Use Case Packages being incorporated into Roadmap</a:t>
            </a:r>
            <a:endParaRPr lang="en-US" dirty="0"/>
          </a:p>
        </p:txBody>
      </p:sp>
      <p:sp>
        <p:nvSpPr>
          <p:cNvPr id="45" name="Rectangle 44"/>
          <p:cNvSpPr/>
          <p:nvPr/>
        </p:nvSpPr>
        <p:spPr>
          <a:xfrm>
            <a:off x="6036241" y="1701224"/>
            <a:ext cx="107112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 smtClean="0"/>
              <a:t>M100</a:t>
            </a:r>
          </a:p>
          <a:p>
            <a:r>
              <a:rPr lang="en-US" sz="1400" b="1" dirty="0" smtClean="0"/>
              <a:t>M123</a:t>
            </a:r>
          </a:p>
          <a:p>
            <a:r>
              <a:rPr lang="en-US" sz="1400" b="1" dirty="0" smtClean="0"/>
              <a:t>M198 (TBD)</a:t>
            </a:r>
            <a:endParaRPr lang="en-US" sz="1400" dirty="0"/>
          </a:p>
        </p:txBody>
      </p:sp>
      <p:sp>
        <p:nvSpPr>
          <p:cNvPr id="46" name="Rectangle 45"/>
          <p:cNvSpPr/>
          <p:nvPr/>
        </p:nvSpPr>
        <p:spPr>
          <a:xfrm>
            <a:off x="9772663" y="2145178"/>
            <a:ext cx="107112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 smtClean="0"/>
              <a:t>M100</a:t>
            </a:r>
          </a:p>
          <a:p>
            <a:r>
              <a:rPr lang="en-US" sz="1400" b="1" dirty="0" smtClean="0"/>
              <a:t>M123</a:t>
            </a:r>
          </a:p>
          <a:p>
            <a:r>
              <a:rPr lang="en-US" sz="1400" b="1" dirty="0" smtClean="0"/>
              <a:t>M198 (TBD)</a:t>
            </a:r>
            <a:endParaRPr lang="en-US" sz="1400" dirty="0"/>
          </a:p>
        </p:txBody>
      </p:sp>
      <p:sp>
        <p:nvSpPr>
          <p:cNvPr id="47" name="Rectangle 46"/>
          <p:cNvSpPr/>
          <p:nvPr/>
        </p:nvSpPr>
        <p:spPr>
          <a:xfrm>
            <a:off x="2356457" y="5586946"/>
            <a:ext cx="67197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 smtClean="0"/>
              <a:t>M142)</a:t>
            </a:r>
            <a:endParaRPr lang="en-US" sz="1400" dirty="0"/>
          </a:p>
        </p:txBody>
      </p:sp>
      <p:sp>
        <p:nvSpPr>
          <p:cNvPr id="48" name="Rectangle 47"/>
          <p:cNvSpPr/>
          <p:nvPr/>
        </p:nvSpPr>
        <p:spPr>
          <a:xfrm>
            <a:off x="2356457" y="2443013"/>
            <a:ext cx="61587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 smtClean="0"/>
              <a:t>M123</a:t>
            </a:r>
          </a:p>
        </p:txBody>
      </p:sp>
      <p:sp>
        <p:nvSpPr>
          <p:cNvPr id="49" name="Rectangle 48"/>
          <p:cNvSpPr/>
          <p:nvPr/>
        </p:nvSpPr>
        <p:spPr>
          <a:xfrm>
            <a:off x="10000289" y="5740835"/>
            <a:ext cx="61587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 smtClean="0"/>
              <a:t>M187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151447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8/20/2013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NIST Big Data WG / Roadmap Subgroup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9075247" y="6356350"/>
            <a:ext cx="2928257" cy="365125"/>
          </a:xfrm>
        </p:spPr>
        <p:txBody>
          <a:bodyPr/>
          <a:lstStyle/>
          <a:p>
            <a:fld id="{A68D02D2-2F85-46A7-918D-9951CF8E0E0F}" type="slidenum">
              <a:rPr lang="en-US" smtClean="0"/>
              <a:t>4</a:t>
            </a:fld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8256883" y="1390496"/>
            <a:ext cx="6096000" cy="504753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400" dirty="0">
                <a:solidFill>
                  <a:schemeClr val="accent6">
                    <a:lumMod val="50000"/>
                  </a:schemeClr>
                </a:solidFill>
              </a:rPr>
              <a:t>Architecture</a:t>
            </a:r>
          </a:p>
          <a:p>
            <a:r>
              <a:rPr lang="en-US" sz="1400" dirty="0">
                <a:solidFill>
                  <a:schemeClr val="accent6">
                    <a:lumMod val="50000"/>
                  </a:schemeClr>
                </a:solidFill>
              </a:rPr>
              <a:t>Storage Architecture</a:t>
            </a:r>
          </a:p>
          <a:p>
            <a:r>
              <a:rPr lang="en-US" sz="1400" dirty="0">
                <a:solidFill>
                  <a:schemeClr val="accent6">
                    <a:lumMod val="50000"/>
                  </a:schemeClr>
                </a:solidFill>
              </a:rPr>
              <a:t>Processing Architecture</a:t>
            </a:r>
          </a:p>
          <a:p>
            <a:r>
              <a:rPr lang="en-US" sz="1400" dirty="0">
                <a:solidFill>
                  <a:schemeClr val="accent6">
                    <a:lumMod val="50000"/>
                  </a:schemeClr>
                </a:solidFill>
              </a:rPr>
              <a:t>Resource Managers Architecture</a:t>
            </a:r>
          </a:p>
          <a:p>
            <a:r>
              <a:rPr lang="en-US" sz="1400" dirty="0">
                <a:solidFill>
                  <a:schemeClr val="accent6">
                    <a:lumMod val="50000"/>
                  </a:schemeClr>
                </a:solidFill>
              </a:rPr>
              <a:t>Infrastructure Architecture</a:t>
            </a:r>
          </a:p>
          <a:p>
            <a:r>
              <a:rPr lang="en-US" sz="1400" dirty="0">
                <a:solidFill>
                  <a:schemeClr val="accent6">
                    <a:lumMod val="50000"/>
                  </a:schemeClr>
                </a:solidFill>
              </a:rPr>
              <a:t>Information Architecture</a:t>
            </a:r>
          </a:p>
          <a:p>
            <a:r>
              <a:rPr lang="en-US" sz="1400" dirty="0">
                <a:solidFill>
                  <a:schemeClr val="accent6">
                    <a:lumMod val="50000"/>
                  </a:schemeClr>
                </a:solidFill>
              </a:rPr>
              <a:t>Standards Integration Architecture</a:t>
            </a:r>
          </a:p>
          <a:p>
            <a:r>
              <a:rPr lang="en-US" sz="1400" dirty="0">
                <a:solidFill>
                  <a:schemeClr val="accent6">
                    <a:lumMod val="50000"/>
                  </a:schemeClr>
                </a:solidFill>
              </a:rPr>
              <a:t>Applications </a:t>
            </a:r>
            <a:r>
              <a:rPr lang="en-US" sz="1400" dirty="0" smtClean="0">
                <a:solidFill>
                  <a:schemeClr val="accent6">
                    <a:lumMod val="50000"/>
                  </a:schemeClr>
                </a:solidFill>
              </a:rPr>
              <a:t>Architecture</a:t>
            </a:r>
            <a:endParaRPr lang="en-US" sz="1400" dirty="0">
              <a:solidFill>
                <a:schemeClr val="accent6">
                  <a:lumMod val="50000"/>
                </a:schemeClr>
              </a:solidFill>
            </a:endParaRPr>
          </a:p>
          <a:p>
            <a:endParaRPr lang="en-US" sz="1400" dirty="0" smtClean="0">
              <a:solidFill>
                <a:srgbClr val="ED9513"/>
              </a:solidFill>
            </a:endParaRPr>
          </a:p>
          <a:p>
            <a:endParaRPr lang="en-US" sz="1400" dirty="0" smtClean="0">
              <a:solidFill>
                <a:srgbClr val="ED9513"/>
              </a:solidFill>
            </a:endParaRPr>
          </a:p>
          <a:p>
            <a:r>
              <a:rPr lang="en-US" sz="1400" dirty="0" smtClean="0">
                <a:solidFill>
                  <a:srgbClr val="ED9513"/>
                </a:solidFill>
              </a:rPr>
              <a:t>Business </a:t>
            </a:r>
            <a:r>
              <a:rPr lang="en-US" sz="1400" dirty="0">
                <a:solidFill>
                  <a:srgbClr val="ED9513"/>
                </a:solidFill>
              </a:rPr>
              <a:t>Operations</a:t>
            </a:r>
          </a:p>
          <a:p>
            <a:r>
              <a:rPr lang="en-US" sz="1400" dirty="0">
                <a:solidFill>
                  <a:srgbClr val="ED9513"/>
                </a:solidFill>
              </a:rPr>
              <a:t>Business Intelligence</a:t>
            </a:r>
          </a:p>
          <a:p>
            <a:r>
              <a:rPr lang="en-US" sz="1400" dirty="0">
                <a:solidFill>
                  <a:srgbClr val="ED9513"/>
                </a:solidFill>
              </a:rPr>
              <a:t>Business Relationship Intelligence</a:t>
            </a:r>
          </a:p>
          <a:p>
            <a:r>
              <a:rPr lang="en-US" sz="1400" dirty="0">
                <a:solidFill>
                  <a:srgbClr val="ED9513"/>
                </a:solidFill>
              </a:rPr>
              <a:t>Business Adoption</a:t>
            </a:r>
          </a:p>
          <a:p>
            <a:r>
              <a:rPr lang="en-US" sz="1400" dirty="0">
                <a:solidFill>
                  <a:srgbClr val="ED9513"/>
                </a:solidFill>
              </a:rPr>
              <a:t>Business Gap Analysis</a:t>
            </a:r>
          </a:p>
          <a:p>
            <a:endParaRPr lang="en-US" sz="1400" dirty="0" smtClean="0">
              <a:solidFill>
                <a:srgbClr val="990033"/>
              </a:solidFill>
            </a:endParaRPr>
          </a:p>
          <a:p>
            <a:endParaRPr lang="en-US" sz="1400" dirty="0" smtClean="0">
              <a:solidFill>
                <a:srgbClr val="990033"/>
              </a:solidFill>
            </a:endParaRPr>
          </a:p>
          <a:p>
            <a:r>
              <a:rPr lang="en-US" sz="1400" dirty="0" smtClean="0">
                <a:solidFill>
                  <a:srgbClr val="990033"/>
                </a:solidFill>
              </a:rPr>
              <a:t>Processing </a:t>
            </a:r>
            <a:r>
              <a:rPr lang="en-US" sz="1400" dirty="0">
                <a:solidFill>
                  <a:srgbClr val="990033"/>
                </a:solidFill>
              </a:rPr>
              <a:t>Performance Improvements</a:t>
            </a:r>
          </a:p>
          <a:p>
            <a:r>
              <a:rPr lang="en-US" sz="1400" dirty="0">
                <a:solidFill>
                  <a:srgbClr val="990033"/>
                </a:solidFill>
              </a:rPr>
              <a:t>Application Development Improvements</a:t>
            </a:r>
          </a:p>
          <a:p>
            <a:r>
              <a:rPr lang="en-US" sz="1400" dirty="0">
                <a:solidFill>
                  <a:srgbClr val="990033"/>
                </a:solidFill>
              </a:rPr>
              <a:t>Complex Analytics Improvements</a:t>
            </a:r>
          </a:p>
          <a:p>
            <a:r>
              <a:rPr lang="en-US" sz="1400" dirty="0">
                <a:solidFill>
                  <a:srgbClr val="990033"/>
                </a:solidFill>
              </a:rPr>
              <a:t>Interoperability Improvements</a:t>
            </a:r>
          </a:p>
          <a:p>
            <a:r>
              <a:rPr lang="en-US" sz="1400" dirty="0">
                <a:solidFill>
                  <a:srgbClr val="990033"/>
                </a:solidFill>
              </a:rPr>
              <a:t>Possible Alternative Deployment Improvements</a:t>
            </a:r>
          </a:p>
          <a:p>
            <a:r>
              <a:rPr lang="en-US" sz="1400" dirty="0">
                <a:solidFill>
                  <a:srgbClr val="990033"/>
                </a:solidFill>
              </a:rPr>
              <a:t>Interface </a:t>
            </a:r>
            <a:r>
              <a:rPr lang="en-US" sz="1400" dirty="0" smtClean="0">
                <a:solidFill>
                  <a:srgbClr val="990033"/>
                </a:solidFill>
              </a:rPr>
              <a:t>Improvements</a:t>
            </a:r>
            <a:endParaRPr lang="en-US" sz="1400" dirty="0">
              <a:solidFill>
                <a:srgbClr val="990033"/>
              </a:solidFill>
            </a:endParaRPr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4844" y="1094009"/>
            <a:ext cx="4714875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9330" y="3333257"/>
            <a:ext cx="4724400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2" y="4801034"/>
            <a:ext cx="4733925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2238245" y="341190"/>
            <a:ext cx="63446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Objective of this deck</a:t>
            </a:r>
            <a:r>
              <a:rPr lang="en-US" dirty="0" smtClean="0"/>
              <a:t>:  Align the RA with the Roadmap Categories</a:t>
            </a:r>
            <a:endParaRPr lang="en-US" dirty="0"/>
          </a:p>
        </p:txBody>
      </p:sp>
      <p:cxnSp>
        <p:nvCxnSpPr>
          <p:cNvPr id="13" name="Straight Arrow Connector 12"/>
          <p:cNvCxnSpPr>
            <a:stCxn id="11" idx="2"/>
          </p:cNvCxnSpPr>
          <p:nvPr/>
        </p:nvCxnSpPr>
        <p:spPr>
          <a:xfrm flipH="1">
            <a:off x="5308980" y="710522"/>
            <a:ext cx="101576" cy="3834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7651063" y="659718"/>
            <a:ext cx="186910" cy="43429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34" y="1094009"/>
            <a:ext cx="6267455" cy="3973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35348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D02D2-2F85-46A7-918D-9951CF8E0E0F}" type="slidenum">
              <a:rPr lang="en-US" smtClean="0"/>
              <a:t>5</a:t>
            </a:fld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325479" y="639909"/>
            <a:ext cx="5174570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1400" b="1" dirty="0" smtClean="0"/>
              <a:t>Use Case Requirement</a:t>
            </a:r>
            <a:r>
              <a:rPr lang="en-US" sz="1400" dirty="0" smtClean="0"/>
              <a:t>:     </a:t>
            </a:r>
          </a:p>
          <a:p>
            <a:pPr lvl="0"/>
            <a:r>
              <a:rPr lang="en-US" sz="1400" dirty="0"/>
              <a:t>Be able to support mixed of legacy/traditional and cloud computing framework with the additional management of hardware, security and Privacy, systems, and lifecycle management.</a:t>
            </a:r>
          </a:p>
        </p:txBody>
      </p:sp>
      <p:sp>
        <p:nvSpPr>
          <p:cNvPr id="13" name="Rectangle 12"/>
          <p:cNvSpPr/>
          <p:nvPr/>
        </p:nvSpPr>
        <p:spPr>
          <a:xfrm>
            <a:off x="6612511" y="665669"/>
            <a:ext cx="135639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 smtClean="0"/>
              <a:t>RA Component:</a:t>
            </a:r>
            <a:endParaRPr lang="en-US" sz="1400" dirty="0"/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0785740"/>
              </p:ext>
            </p:extLst>
          </p:nvPr>
        </p:nvGraphicFramePr>
        <p:xfrm>
          <a:off x="109184" y="2796602"/>
          <a:ext cx="11914495" cy="3645141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639386"/>
                <a:gridCol w="3258825"/>
                <a:gridCol w="2181262"/>
                <a:gridCol w="3835022"/>
              </a:tblGrid>
              <a:tr h="335461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MATCH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FUZZY</a:t>
                      </a:r>
                      <a:r>
                        <a:rPr lang="en-US" sz="1400" baseline="0" dirty="0" smtClean="0"/>
                        <a:t> MATCH</a:t>
                      </a:r>
                      <a:endParaRPr lang="en-US" sz="14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NO MATCH</a:t>
                      </a:r>
                      <a:endParaRPr 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</a:tr>
              <a:tr h="330968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>
                        <a:solidFill>
                          <a:srgbClr val="ED9513"/>
                        </a:solidFill>
                      </a:endParaRPr>
                    </a:p>
                    <a:p>
                      <a:r>
                        <a:rPr lang="en-US" sz="14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Architecture</a:t>
                      </a:r>
                    </a:p>
                    <a:p>
                      <a:r>
                        <a:rPr lang="en-US" sz="14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Storage Architecture</a:t>
                      </a:r>
                    </a:p>
                    <a:p>
                      <a:r>
                        <a:rPr lang="en-US" sz="14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Processing Architecture</a:t>
                      </a:r>
                    </a:p>
                    <a:p>
                      <a:r>
                        <a:rPr lang="en-US" sz="14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Resource Managers Architecture</a:t>
                      </a:r>
                    </a:p>
                    <a:p>
                      <a:r>
                        <a:rPr lang="en-US" sz="14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Infrastructure Architecture</a:t>
                      </a:r>
                    </a:p>
                    <a:p>
                      <a:r>
                        <a:rPr lang="en-US" sz="14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Information Architecture</a:t>
                      </a:r>
                    </a:p>
                    <a:p>
                      <a:r>
                        <a:rPr lang="en-US" sz="14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Standards Integration Architecture</a:t>
                      </a:r>
                    </a:p>
                    <a:p>
                      <a:r>
                        <a:rPr lang="en-US" sz="14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Applications Architecture</a:t>
                      </a:r>
                    </a:p>
                    <a:p>
                      <a:endParaRPr lang="en-US" sz="1400" dirty="0" smtClean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>
                        <a:solidFill>
                          <a:srgbClr val="ED9513"/>
                        </a:solidFill>
                      </a:endParaRPr>
                    </a:p>
                    <a:p>
                      <a:endParaRPr lang="en-US" sz="1400" dirty="0" smtClean="0">
                        <a:solidFill>
                          <a:srgbClr val="ED9513"/>
                        </a:solidFill>
                      </a:endParaRPr>
                    </a:p>
                    <a:p>
                      <a:endParaRPr lang="en-US" sz="1400" dirty="0" smtClean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 smtClean="0">
                        <a:solidFill>
                          <a:srgbClr val="990033"/>
                        </a:solidFill>
                      </a:endParaRPr>
                    </a:p>
                    <a:p>
                      <a:r>
                        <a:rPr lang="en-US" sz="1400" dirty="0" smtClean="0">
                          <a:solidFill>
                            <a:srgbClr val="990033"/>
                          </a:solidFill>
                        </a:rPr>
                        <a:t>Processing Performance Improvements</a:t>
                      </a:r>
                    </a:p>
                    <a:p>
                      <a:r>
                        <a:rPr lang="en-US" sz="1400" dirty="0" smtClean="0">
                          <a:solidFill>
                            <a:srgbClr val="990033"/>
                          </a:solidFill>
                        </a:rPr>
                        <a:t>Application Development Improvements</a:t>
                      </a:r>
                    </a:p>
                    <a:p>
                      <a:endParaRPr lang="en-US" sz="1400" dirty="0" smtClean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 smtClean="0">
                        <a:solidFill>
                          <a:srgbClr val="99003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 smtClean="0">
                        <a:solidFill>
                          <a:srgbClr val="ED9513"/>
                        </a:solidFill>
                      </a:endParaRPr>
                    </a:p>
                    <a:p>
                      <a:r>
                        <a:rPr lang="en-US" sz="1400" dirty="0" smtClean="0">
                          <a:solidFill>
                            <a:srgbClr val="ED9513"/>
                          </a:solidFill>
                        </a:rPr>
                        <a:t>Business Intelligence</a:t>
                      </a:r>
                    </a:p>
                    <a:p>
                      <a:r>
                        <a:rPr lang="en-US" sz="1400" dirty="0" smtClean="0">
                          <a:solidFill>
                            <a:srgbClr val="ED9513"/>
                          </a:solidFill>
                        </a:rPr>
                        <a:t>Business Relationship Intelligence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rgbClr val="ED9513"/>
                          </a:solidFill>
                        </a:rPr>
                        <a:t>Business Gap Analysis</a:t>
                      </a:r>
                    </a:p>
                    <a:p>
                      <a:r>
                        <a:rPr lang="en-US" sz="1400" dirty="0" smtClean="0">
                          <a:solidFill>
                            <a:srgbClr val="ED9513"/>
                          </a:solidFill>
                        </a:rPr>
                        <a:t>Business Operations</a:t>
                      </a:r>
                    </a:p>
                    <a:p>
                      <a:r>
                        <a:rPr lang="en-US" sz="1400" dirty="0" smtClean="0">
                          <a:solidFill>
                            <a:srgbClr val="ED9513"/>
                          </a:solidFill>
                        </a:rPr>
                        <a:t>Business Intelligence</a:t>
                      </a:r>
                    </a:p>
                    <a:p>
                      <a:r>
                        <a:rPr lang="en-US" sz="1400" dirty="0" smtClean="0">
                          <a:solidFill>
                            <a:srgbClr val="ED9513"/>
                          </a:solidFill>
                        </a:rPr>
                        <a:t>Business Relationship Intelligence</a:t>
                      </a:r>
                    </a:p>
                    <a:p>
                      <a:r>
                        <a:rPr lang="en-US" sz="1400" dirty="0" smtClean="0">
                          <a:solidFill>
                            <a:srgbClr val="ED9513"/>
                          </a:solidFill>
                        </a:rPr>
                        <a:t>Business Adoption</a:t>
                      </a:r>
                    </a:p>
                    <a:p>
                      <a:r>
                        <a:rPr lang="en-US" sz="1400" dirty="0" smtClean="0">
                          <a:solidFill>
                            <a:srgbClr val="ED9513"/>
                          </a:solidFill>
                        </a:rPr>
                        <a:t>Business Gap Analysis</a:t>
                      </a:r>
                    </a:p>
                    <a:p>
                      <a:endParaRPr lang="en-US" sz="1400" dirty="0" smtClean="0">
                        <a:solidFill>
                          <a:srgbClr val="ED9513"/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rgbClr val="990033"/>
                          </a:solidFill>
                        </a:rPr>
                        <a:t>Complex Analytics Improvements</a:t>
                      </a:r>
                    </a:p>
                    <a:p>
                      <a:r>
                        <a:rPr lang="en-US" sz="1400" dirty="0" smtClean="0">
                          <a:solidFill>
                            <a:srgbClr val="990033"/>
                          </a:solidFill>
                        </a:rPr>
                        <a:t>Interoperability Improvements</a:t>
                      </a:r>
                    </a:p>
                    <a:p>
                      <a:r>
                        <a:rPr lang="en-US" sz="1400" dirty="0" smtClean="0">
                          <a:solidFill>
                            <a:srgbClr val="990033"/>
                          </a:solidFill>
                        </a:rPr>
                        <a:t>Possible Alternative Deployment Improvements</a:t>
                      </a:r>
                    </a:p>
                    <a:p>
                      <a:r>
                        <a:rPr lang="en-US" sz="1400" dirty="0" smtClean="0">
                          <a:solidFill>
                            <a:srgbClr val="990033"/>
                          </a:solidFill>
                        </a:rPr>
                        <a:t>Interface Improvements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5" name="Rectangle 14"/>
          <p:cNvSpPr/>
          <p:nvPr/>
        </p:nvSpPr>
        <p:spPr>
          <a:xfrm>
            <a:off x="368282" y="2265068"/>
            <a:ext cx="391312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 smtClean="0"/>
              <a:t>Mapping Roadmap Capabilities to RA Component:</a:t>
            </a:r>
            <a:endParaRPr lang="en-US" sz="1400" dirty="0"/>
          </a:p>
        </p:txBody>
      </p:sp>
      <p:sp>
        <p:nvSpPr>
          <p:cNvPr id="11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 smtClean="0"/>
              <a:t>8/20/2013</a:t>
            </a:r>
            <a:endParaRPr lang="en-US" dirty="0"/>
          </a:p>
        </p:txBody>
      </p:sp>
      <p:sp>
        <p:nvSpPr>
          <p:cNvPr id="17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 smtClean="0"/>
              <a:t>NIST Big Data WG / Roadmap Subgroup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7561" y="188081"/>
            <a:ext cx="2114614" cy="2337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42477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D02D2-2F85-46A7-918D-9951CF8E0E0F}" type="slidenum">
              <a:rPr lang="en-US" smtClean="0"/>
              <a:t>6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8825" y="594438"/>
            <a:ext cx="3191934" cy="7080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325479" y="639909"/>
            <a:ext cx="48333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1400" b="1" dirty="0" smtClean="0"/>
              <a:t>Use Case Requirement</a:t>
            </a:r>
            <a:r>
              <a:rPr lang="en-US" sz="1400" dirty="0" smtClean="0"/>
              <a:t>:     Be </a:t>
            </a:r>
            <a:r>
              <a:rPr lang="en-US" sz="1400" dirty="0"/>
              <a:t>able to support diversified </a:t>
            </a:r>
            <a:r>
              <a:rPr lang="en-US" sz="1400" dirty="0" smtClean="0"/>
              <a:t>data</a:t>
            </a:r>
          </a:p>
          <a:p>
            <a:pPr lvl="0"/>
            <a:r>
              <a:rPr lang="en-US" sz="1400" dirty="0" smtClean="0"/>
              <a:t>sources </a:t>
            </a:r>
            <a:r>
              <a:rPr lang="en-US" sz="1400" dirty="0"/>
              <a:t>with variety, volume, and velocity of data</a:t>
            </a:r>
          </a:p>
        </p:txBody>
      </p:sp>
      <p:sp>
        <p:nvSpPr>
          <p:cNvPr id="6" name="Rectangle 5"/>
          <p:cNvSpPr/>
          <p:nvPr/>
        </p:nvSpPr>
        <p:spPr>
          <a:xfrm>
            <a:off x="6282428" y="640676"/>
            <a:ext cx="135639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 smtClean="0"/>
              <a:t>RA Component:</a:t>
            </a:r>
            <a:endParaRPr lang="en-US" sz="1400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2265136"/>
              </p:ext>
            </p:extLst>
          </p:nvPr>
        </p:nvGraphicFramePr>
        <p:xfrm>
          <a:off x="455025" y="2673770"/>
          <a:ext cx="11363936" cy="302260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358648"/>
                <a:gridCol w="2893803"/>
                <a:gridCol w="511148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MATCH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FUZZY</a:t>
                      </a:r>
                      <a:r>
                        <a:rPr lang="en-US" sz="1400" baseline="0" dirty="0" smtClean="0"/>
                        <a:t> MATCH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NO MATCH</a:t>
                      </a:r>
                      <a:endParaRPr lang="en-U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sz="1600" dirty="0" smtClean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Architecture</a:t>
                      </a:r>
                    </a:p>
                    <a:p>
                      <a:r>
                        <a:rPr lang="en-US" sz="14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Storage Architecture</a:t>
                      </a:r>
                    </a:p>
                    <a:p>
                      <a:r>
                        <a:rPr lang="en-US" sz="14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Processing Architecture</a:t>
                      </a:r>
                    </a:p>
                    <a:p>
                      <a:r>
                        <a:rPr lang="en-US" sz="14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Resource Managers Architecture</a:t>
                      </a:r>
                    </a:p>
                    <a:p>
                      <a:r>
                        <a:rPr lang="en-US" sz="14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Infrastructure Architecture</a:t>
                      </a:r>
                    </a:p>
                    <a:p>
                      <a:r>
                        <a:rPr lang="en-US" sz="14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Information Architecture</a:t>
                      </a:r>
                    </a:p>
                    <a:p>
                      <a:r>
                        <a:rPr lang="en-US" sz="14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Standards Integration Architecture</a:t>
                      </a:r>
                    </a:p>
                    <a:p>
                      <a:r>
                        <a:rPr lang="en-US" sz="14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Applications Architecture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ED9513"/>
                          </a:solidFill>
                        </a:rPr>
                        <a:t>Business Operations</a:t>
                      </a:r>
                    </a:p>
                    <a:p>
                      <a:r>
                        <a:rPr lang="en-US" sz="1400" dirty="0" smtClean="0">
                          <a:solidFill>
                            <a:srgbClr val="ED9513"/>
                          </a:solidFill>
                        </a:rPr>
                        <a:t>Business Intelligence</a:t>
                      </a:r>
                    </a:p>
                    <a:p>
                      <a:r>
                        <a:rPr lang="en-US" sz="1400" dirty="0" smtClean="0">
                          <a:solidFill>
                            <a:srgbClr val="ED9513"/>
                          </a:solidFill>
                        </a:rPr>
                        <a:t>Business Relationship Intelligence</a:t>
                      </a:r>
                    </a:p>
                    <a:p>
                      <a:r>
                        <a:rPr lang="en-US" sz="1400" dirty="0" smtClean="0">
                          <a:solidFill>
                            <a:srgbClr val="ED9513"/>
                          </a:solidFill>
                        </a:rPr>
                        <a:t>Business Adoption</a:t>
                      </a:r>
                    </a:p>
                    <a:p>
                      <a:r>
                        <a:rPr lang="en-US" sz="1400" dirty="0" smtClean="0">
                          <a:solidFill>
                            <a:srgbClr val="ED9513"/>
                          </a:solidFill>
                        </a:rPr>
                        <a:t>Business Gap Analysis</a:t>
                      </a:r>
                    </a:p>
                    <a:p>
                      <a:endParaRPr lang="en-US" sz="1400" dirty="0" smtClean="0">
                        <a:solidFill>
                          <a:srgbClr val="ED9513"/>
                        </a:solidFill>
                      </a:endParaRPr>
                    </a:p>
                    <a:p>
                      <a:r>
                        <a:rPr lang="en-US" sz="1400" dirty="0" smtClean="0">
                          <a:solidFill>
                            <a:srgbClr val="990033"/>
                          </a:solidFill>
                        </a:rPr>
                        <a:t>Processing Performance Improvements</a:t>
                      </a:r>
                    </a:p>
                    <a:p>
                      <a:r>
                        <a:rPr lang="en-US" sz="1400" dirty="0" smtClean="0">
                          <a:solidFill>
                            <a:srgbClr val="990033"/>
                          </a:solidFill>
                        </a:rPr>
                        <a:t>Application Development Improvements</a:t>
                      </a:r>
                    </a:p>
                    <a:p>
                      <a:r>
                        <a:rPr lang="en-US" sz="1400" dirty="0" smtClean="0">
                          <a:solidFill>
                            <a:srgbClr val="990033"/>
                          </a:solidFill>
                        </a:rPr>
                        <a:t>Complex Analytics Improvements</a:t>
                      </a:r>
                    </a:p>
                    <a:p>
                      <a:r>
                        <a:rPr lang="en-US" sz="1400" dirty="0" smtClean="0">
                          <a:solidFill>
                            <a:srgbClr val="990033"/>
                          </a:solidFill>
                        </a:rPr>
                        <a:t>Interoperability Improvements</a:t>
                      </a:r>
                    </a:p>
                    <a:p>
                      <a:r>
                        <a:rPr lang="en-US" sz="1400" dirty="0" smtClean="0">
                          <a:solidFill>
                            <a:srgbClr val="990033"/>
                          </a:solidFill>
                        </a:rPr>
                        <a:t>Possible Alternative Deployment Improvements</a:t>
                      </a:r>
                    </a:p>
                    <a:p>
                      <a:r>
                        <a:rPr lang="en-US" sz="1400" dirty="0" smtClean="0">
                          <a:solidFill>
                            <a:srgbClr val="990033"/>
                          </a:solidFill>
                        </a:rPr>
                        <a:t>Interface Improvements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368282" y="2073996"/>
            <a:ext cx="320940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 smtClean="0"/>
              <a:t>Roadmap Capabilities to RA Component:</a:t>
            </a:r>
            <a:endParaRPr lang="en-US" sz="1400" dirty="0"/>
          </a:p>
        </p:txBody>
      </p:sp>
      <p:sp>
        <p:nvSpPr>
          <p:cNvPr id="14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 smtClean="0"/>
              <a:t>8/20/2013</a:t>
            </a:r>
            <a:endParaRPr lang="en-US" dirty="0"/>
          </a:p>
        </p:txBody>
      </p:sp>
      <p:sp>
        <p:nvSpPr>
          <p:cNvPr id="1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 smtClean="0"/>
              <a:t>NIST Big Data WG / Roadmap Subgroup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4928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D02D2-2F85-46A7-918D-9951CF8E0E0F}" type="slidenum">
              <a:rPr lang="en-US" smtClean="0"/>
              <a:t>7</a:t>
            </a:fld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325479" y="639909"/>
            <a:ext cx="517457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1400" b="1" dirty="0" smtClean="0"/>
              <a:t>Use Case Requirement</a:t>
            </a:r>
            <a:r>
              <a:rPr lang="en-US" sz="1400" dirty="0" smtClean="0"/>
              <a:t>:     </a:t>
            </a:r>
          </a:p>
          <a:p>
            <a:pPr lvl="0"/>
            <a:r>
              <a:rPr lang="en-US" sz="1400" dirty="0" smtClean="0"/>
              <a:t>Be </a:t>
            </a:r>
            <a:r>
              <a:rPr lang="en-US" sz="1400" dirty="0"/>
              <a:t>able to support various </a:t>
            </a:r>
            <a:r>
              <a:rPr lang="en-US" sz="1400" dirty="0" smtClean="0"/>
              <a:t>transformation functions </a:t>
            </a:r>
            <a:r>
              <a:rPr lang="en-US" sz="1400" dirty="0"/>
              <a:t>such as collect, curate, analysis, </a:t>
            </a:r>
            <a:r>
              <a:rPr lang="en-US" sz="1400" dirty="0" smtClean="0"/>
              <a:t>visual, </a:t>
            </a:r>
            <a:r>
              <a:rPr lang="en-US" sz="1400" dirty="0"/>
              <a:t>and access for a given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6612511" y="665669"/>
            <a:ext cx="135639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 smtClean="0"/>
              <a:t>RA Component:</a:t>
            </a:r>
            <a:endParaRPr lang="en-US" sz="1400" dirty="0"/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5236750"/>
              </p:ext>
            </p:extLst>
          </p:nvPr>
        </p:nvGraphicFramePr>
        <p:xfrm>
          <a:off x="455025" y="2796602"/>
          <a:ext cx="11568653" cy="302260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734742"/>
                <a:gridCol w="1861505"/>
                <a:gridCol w="2589187"/>
                <a:gridCol w="4383219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MATCH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FUZZY</a:t>
                      </a:r>
                      <a:r>
                        <a:rPr lang="en-US" sz="1400" baseline="0" dirty="0" smtClean="0"/>
                        <a:t> MATCH</a:t>
                      </a:r>
                      <a:endParaRPr lang="en-US" sz="14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NO MATCH</a:t>
                      </a:r>
                      <a:endParaRPr 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ED9513"/>
                          </a:solidFill>
                        </a:rPr>
                        <a:t>Business Intelligence</a:t>
                      </a:r>
                    </a:p>
                    <a:p>
                      <a:r>
                        <a:rPr lang="en-US" sz="1400" dirty="0" smtClean="0">
                          <a:solidFill>
                            <a:srgbClr val="ED9513"/>
                          </a:solidFill>
                        </a:rPr>
                        <a:t>Business Relationship Intelligence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rgbClr val="ED9513"/>
                          </a:solidFill>
                        </a:rPr>
                        <a:t>Business Gap Analysis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>
                        <a:solidFill>
                          <a:srgbClr val="ED9513"/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rgbClr val="990033"/>
                          </a:solidFill>
                        </a:rPr>
                        <a:t>Complex Analytics Improvements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>
                        <a:solidFill>
                          <a:srgbClr val="ED9513"/>
                        </a:solidFill>
                      </a:endParaRPr>
                    </a:p>
                    <a:p>
                      <a:endParaRPr lang="en-US" sz="1400" dirty="0" smtClean="0">
                        <a:solidFill>
                          <a:srgbClr val="ED9513"/>
                        </a:solidFill>
                      </a:endParaRPr>
                    </a:p>
                    <a:p>
                      <a:endParaRPr lang="en-US" sz="1400" dirty="0" smtClean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 smtClean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Architecture</a:t>
                      </a:r>
                    </a:p>
                    <a:p>
                      <a:r>
                        <a:rPr lang="en-US" sz="14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Storage Architecture</a:t>
                      </a:r>
                    </a:p>
                    <a:p>
                      <a:r>
                        <a:rPr lang="en-US" sz="14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Processing Architecture</a:t>
                      </a:r>
                    </a:p>
                    <a:p>
                      <a:r>
                        <a:rPr lang="en-US" sz="14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Resource Managers Architecture</a:t>
                      </a:r>
                    </a:p>
                    <a:p>
                      <a:r>
                        <a:rPr lang="en-US" sz="14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Infrastructure Architecture</a:t>
                      </a:r>
                    </a:p>
                    <a:p>
                      <a:r>
                        <a:rPr lang="en-US" sz="14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Information Architecture</a:t>
                      </a:r>
                    </a:p>
                    <a:p>
                      <a:r>
                        <a:rPr lang="en-US" sz="14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Standards Integration Architecture</a:t>
                      </a:r>
                    </a:p>
                    <a:p>
                      <a:r>
                        <a:rPr lang="en-US" sz="14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Applications Architecture</a:t>
                      </a:r>
                    </a:p>
                    <a:p>
                      <a:endParaRPr lang="en-US" sz="1400" dirty="0" smtClean="0">
                        <a:solidFill>
                          <a:srgbClr val="99003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ED9513"/>
                          </a:solidFill>
                        </a:rPr>
                        <a:t>Business Operations</a:t>
                      </a:r>
                    </a:p>
                    <a:p>
                      <a:r>
                        <a:rPr lang="en-US" sz="1400" dirty="0" smtClean="0">
                          <a:solidFill>
                            <a:srgbClr val="ED9513"/>
                          </a:solidFill>
                        </a:rPr>
                        <a:t>Business Intelligence</a:t>
                      </a:r>
                    </a:p>
                    <a:p>
                      <a:r>
                        <a:rPr lang="en-US" sz="1400" dirty="0" smtClean="0">
                          <a:solidFill>
                            <a:srgbClr val="ED9513"/>
                          </a:solidFill>
                        </a:rPr>
                        <a:t>Business Relationship Intelligence</a:t>
                      </a:r>
                    </a:p>
                    <a:p>
                      <a:r>
                        <a:rPr lang="en-US" sz="1400" dirty="0" smtClean="0">
                          <a:solidFill>
                            <a:srgbClr val="ED9513"/>
                          </a:solidFill>
                        </a:rPr>
                        <a:t>Business Adoption</a:t>
                      </a:r>
                    </a:p>
                    <a:p>
                      <a:r>
                        <a:rPr lang="en-US" sz="1400" dirty="0" smtClean="0">
                          <a:solidFill>
                            <a:srgbClr val="ED9513"/>
                          </a:solidFill>
                        </a:rPr>
                        <a:t>Business Gap Analysis</a:t>
                      </a:r>
                    </a:p>
                    <a:p>
                      <a:endParaRPr lang="en-US" sz="1400" dirty="0" smtClean="0">
                        <a:solidFill>
                          <a:srgbClr val="ED9513"/>
                        </a:solidFill>
                      </a:endParaRPr>
                    </a:p>
                    <a:p>
                      <a:r>
                        <a:rPr lang="en-US" sz="1400" dirty="0" smtClean="0">
                          <a:solidFill>
                            <a:srgbClr val="990033"/>
                          </a:solidFill>
                        </a:rPr>
                        <a:t>Processing Performance Improvements</a:t>
                      </a:r>
                    </a:p>
                    <a:p>
                      <a:r>
                        <a:rPr lang="en-US" sz="1400" dirty="0" smtClean="0">
                          <a:solidFill>
                            <a:srgbClr val="990033"/>
                          </a:solidFill>
                        </a:rPr>
                        <a:t>Application Development Improvements</a:t>
                      </a:r>
                    </a:p>
                    <a:p>
                      <a:r>
                        <a:rPr lang="en-US" sz="1400" dirty="0" smtClean="0">
                          <a:solidFill>
                            <a:srgbClr val="990033"/>
                          </a:solidFill>
                        </a:rPr>
                        <a:t>Interoperability Improvements</a:t>
                      </a:r>
                    </a:p>
                    <a:p>
                      <a:r>
                        <a:rPr lang="en-US" sz="1400" dirty="0" smtClean="0">
                          <a:solidFill>
                            <a:srgbClr val="990033"/>
                          </a:solidFill>
                        </a:rPr>
                        <a:t>Possible Alternative Deployment Improvements</a:t>
                      </a:r>
                    </a:p>
                    <a:p>
                      <a:r>
                        <a:rPr lang="en-US" sz="1400" dirty="0" smtClean="0">
                          <a:solidFill>
                            <a:srgbClr val="990033"/>
                          </a:solidFill>
                        </a:rPr>
                        <a:t>Interface Improvements</a:t>
                      </a:r>
                    </a:p>
                    <a:p>
                      <a:endParaRPr lang="en-US" sz="1400" dirty="0" smtClean="0">
                        <a:solidFill>
                          <a:srgbClr val="990033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5" name="Rectangle 14"/>
          <p:cNvSpPr/>
          <p:nvPr/>
        </p:nvSpPr>
        <p:spPr>
          <a:xfrm>
            <a:off x="368282" y="2265068"/>
            <a:ext cx="320940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 smtClean="0"/>
              <a:t>Roadmap Capabilities to RA Component:</a:t>
            </a:r>
            <a:endParaRPr lang="en-US" sz="1400" dirty="0"/>
          </a:p>
        </p:txBody>
      </p:sp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2305" y="665669"/>
            <a:ext cx="2825085" cy="1872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 smtClean="0"/>
              <a:t>8/20/2013</a:t>
            </a:r>
            <a:endParaRPr lang="en-US" dirty="0"/>
          </a:p>
        </p:txBody>
      </p:sp>
      <p:sp>
        <p:nvSpPr>
          <p:cNvPr id="18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 smtClean="0"/>
              <a:t>NIST Big Data WG / Roadmap Subgroup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0677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11484</TotalTime>
  <Words>528</Words>
  <Application>Microsoft Office PowerPoint</Application>
  <PresentationFormat>Custom</PresentationFormat>
  <Paragraphs>188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Big Data</dc:title>
  <dc:creator>Orit Levin (LCA)</dc:creator>
  <cp:lastModifiedBy>Bruno</cp:lastModifiedBy>
  <cp:revision>677</cp:revision>
  <cp:lastPrinted>2013-05-01T17:21:25Z</cp:lastPrinted>
  <dcterms:created xsi:type="dcterms:W3CDTF">2013-04-18T22:27:49Z</dcterms:created>
  <dcterms:modified xsi:type="dcterms:W3CDTF">2013-08-30T06:12:29Z</dcterms:modified>
</cp:coreProperties>
</file>